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77" r:id="rId5"/>
  </p:sldMasterIdLst>
  <p:notesMasterIdLst>
    <p:notesMasterId r:id="rId26"/>
  </p:notesMasterIdLst>
  <p:sldIdLst>
    <p:sldId id="263" r:id="rId6"/>
    <p:sldId id="258" r:id="rId7"/>
    <p:sldId id="265" r:id="rId8"/>
    <p:sldId id="260" r:id="rId9"/>
    <p:sldId id="268" r:id="rId10"/>
    <p:sldId id="269" r:id="rId11"/>
    <p:sldId id="276" r:id="rId12"/>
    <p:sldId id="309" r:id="rId13"/>
    <p:sldId id="301" r:id="rId14"/>
    <p:sldId id="308" r:id="rId15"/>
    <p:sldId id="303" r:id="rId16"/>
    <p:sldId id="304" r:id="rId17"/>
    <p:sldId id="305" r:id="rId18"/>
    <p:sldId id="307" r:id="rId19"/>
    <p:sldId id="325" r:id="rId20"/>
    <p:sldId id="315" r:id="rId21"/>
    <p:sldId id="312" r:id="rId22"/>
    <p:sldId id="311" r:id="rId23"/>
    <p:sldId id="318" r:id="rId24"/>
    <p:sldId id="343" r:id="rId25"/>
  </p:sldIdLst>
  <p:sldSz cx="18288000" cy="10287000"/>
  <p:notesSz cx="6858000" cy="9144000"/>
  <p:embeddedFontLs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Lucida Sans Unicode" panose="020B0602030504020204" pitchFamily="34" charset="0"/>
      <p:regular r:id="rId31"/>
    </p:embeddedFont>
    <p:embeddedFont>
      <p:font typeface="Nirmala UI Semilight" panose="020B0402040204020203" pitchFamily="34" charset="0"/>
      <p:regular r:id="rId32"/>
    </p:embeddedFont>
    <p:embeddedFont>
      <p:font typeface="Oswald" panose="00000500000000000000" pitchFamily="2" charset="0"/>
      <p:regular r:id="rId33"/>
      <p:bold r:id="rId34"/>
    </p:embeddedFont>
    <p:embeddedFont>
      <p:font typeface="Prompt Bold" panose="020B0604020202020204" charset="-34"/>
      <p:bold r:id="rId35"/>
      <p:boldItalic r:id="rId36"/>
    </p:embeddedFont>
    <p:embeddedFont>
      <p:font typeface="Raleway" pitchFamily="2" charset="0"/>
      <p:regular r:id="rId37"/>
      <p:bold r:id="rId38"/>
      <p:italic r:id="rId39"/>
      <p:boldItalic r:id="rId40"/>
    </p:embeddedFont>
    <p:embeddedFont>
      <p:font typeface="Tw Cen MT" panose="020B0602020104020603" pitchFamily="34" charset="0"/>
      <p:regular r:id="rId41"/>
      <p:bold r:id="rId42"/>
      <p:italic r:id="rId43"/>
      <p:boldItalic r:id="rId44"/>
    </p:embeddedFont>
    <p:embeddedFont>
      <p:font typeface="Tw Cen MT Condensed" panose="020B0606020104020203" pitchFamily="34" charset="0"/>
      <p:regular r:id="rId45"/>
      <p:bold r:id="rId46"/>
    </p:embeddedFont>
    <p:embeddedFont>
      <p:font typeface="Wingdings 3" panose="05040102010807070707" pitchFamily="18" charset="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22" autoAdjust="0"/>
  </p:normalViewPr>
  <p:slideViewPr>
    <p:cSldViewPr>
      <p:cViewPr varScale="1">
        <p:scale>
          <a:sx n="49" d="100"/>
          <a:sy n="49" d="100"/>
        </p:scale>
        <p:origin x="40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20866141732287"/>
          <c:y val="6.3088892435168645E-2"/>
          <c:w val="0.63399984857662028"/>
          <c:h val="0.61962466273687344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6565465374520489E-2"/>
          <c:y val="0.73072127630553729"/>
          <c:w val="0.94852998637410657"/>
          <c:h val="0.23168921681803339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19D33-F1E2-4CFA-99DC-BBF3F486E07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6F55D89-EE2B-4FFF-91F1-4A3A15B529FB}">
      <dgm:prSet/>
      <dgm:spPr/>
      <dgm:t>
        <a:bodyPr/>
        <a:lstStyle/>
        <a:p>
          <a:r>
            <a:rPr lang="en-US" dirty="0"/>
            <a:t>Title I is the </a:t>
          </a:r>
          <a:r>
            <a:rPr lang="en-US" b="1" dirty="0"/>
            <a:t>largest</a:t>
          </a:r>
          <a:r>
            <a:rPr lang="en-US" dirty="0"/>
            <a:t> federal assistance program for our nation’s schools.</a:t>
          </a:r>
        </a:p>
      </dgm:t>
    </dgm:pt>
    <dgm:pt modelId="{7F81529D-524F-44E1-AFFB-FA244DED1833}" type="parTrans" cxnId="{372DE8EE-5428-4407-BFC4-FE8E63C13972}">
      <dgm:prSet/>
      <dgm:spPr/>
      <dgm:t>
        <a:bodyPr/>
        <a:lstStyle/>
        <a:p>
          <a:endParaRPr lang="en-US"/>
        </a:p>
      </dgm:t>
    </dgm:pt>
    <dgm:pt modelId="{413D75CE-8DC6-47AC-9D1A-1223D980C991}" type="sibTrans" cxnId="{372DE8EE-5428-4407-BFC4-FE8E63C13972}">
      <dgm:prSet/>
      <dgm:spPr/>
      <dgm:t>
        <a:bodyPr/>
        <a:lstStyle/>
        <a:p>
          <a:endParaRPr lang="en-US"/>
        </a:p>
      </dgm:t>
    </dgm:pt>
    <dgm:pt modelId="{47BA3238-F942-4D15-89C5-3258465F9C8B}">
      <dgm:prSet/>
      <dgm:spPr/>
      <dgm:t>
        <a:bodyPr/>
        <a:lstStyle/>
        <a:p>
          <a:r>
            <a:rPr lang="en-US" dirty="0"/>
            <a:t>The program serves </a:t>
          </a:r>
          <a:r>
            <a:rPr lang="en-US" b="1" dirty="0"/>
            <a:t>99</a:t>
          </a:r>
          <a:r>
            <a:rPr lang="en-US" dirty="0"/>
            <a:t> schools in Pinellas County including eligible students in </a:t>
          </a:r>
          <a:r>
            <a:rPr lang="en-US" b="1" dirty="0"/>
            <a:t>39</a:t>
          </a:r>
          <a:r>
            <a:rPr lang="en-US" dirty="0"/>
            <a:t> non-public schools.</a:t>
          </a:r>
        </a:p>
      </dgm:t>
    </dgm:pt>
    <dgm:pt modelId="{CDFF8802-B71D-4531-9D0D-3C49B729BE04}" type="parTrans" cxnId="{78D61F68-E475-4A9D-9107-7C2C75093D7D}">
      <dgm:prSet/>
      <dgm:spPr/>
      <dgm:t>
        <a:bodyPr/>
        <a:lstStyle/>
        <a:p>
          <a:endParaRPr lang="en-US"/>
        </a:p>
      </dgm:t>
    </dgm:pt>
    <dgm:pt modelId="{8FE86AEA-97B0-4E67-B0C3-94CD11D9636C}" type="sibTrans" cxnId="{78D61F68-E475-4A9D-9107-7C2C75093D7D}">
      <dgm:prSet/>
      <dgm:spPr/>
      <dgm:t>
        <a:bodyPr/>
        <a:lstStyle/>
        <a:p>
          <a:endParaRPr lang="en-US"/>
        </a:p>
      </dgm:t>
    </dgm:pt>
    <dgm:pt modelId="{27524585-0A0E-4433-A9C0-941A8BE4982C}">
      <dgm:prSet/>
      <dgm:spPr/>
      <dgm:t>
        <a:bodyPr/>
        <a:lstStyle/>
        <a:p>
          <a:r>
            <a:rPr lang="en-US"/>
            <a:t>The Title l goal is that</a:t>
          </a:r>
          <a:r>
            <a:rPr lang="en-US" b="0" i="0"/>
            <a:t> </a:t>
          </a:r>
          <a:r>
            <a:rPr lang="en-US" b="1" i="0"/>
            <a:t>every</a:t>
          </a:r>
          <a:r>
            <a:rPr lang="en-US" i="0"/>
            <a:t> student achieves </a:t>
          </a:r>
          <a:r>
            <a:rPr lang="en-US" b="1" i="0"/>
            <a:t>high</a:t>
          </a:r>
          <a:r>
            <a:rPr lang="en-US" i="0"/>
            <a:t> levels of academic proficiency.</a:t>
          </a:r>
          <a:endParaRPr lang="en-US"/>
        </a:p>
      </dgm:t>
    </dgm:pt>
    <dgm:pt modelId="{FEB74A17-62E7-4653-BF86-80C35A141BCD}" type="parTrans" cxnId="{B1196E55-2FED-43AF-BEE9-050B40444703}">
      <dgm:prSet/>
      <dgm:spPr/>
      <dgm:t>
        <a:bodyPr/>
        <a:lstStyle/>
        <a:p>
          <a:endParaRPr lang="en-US"/>
        </a:p>
      </dgm:t>
    </dgm:pt>
    <dgm:pt modelId="{EF822A67-250D-4721-9021-95AA7B611C98}" type="sibTrans" cxnId="{B1196E55-2FED-43AF-BEE9-050B40444703}">
      <dgm:prSet/>
      <dgm:spPr/>
      <dgm:t>
        <a:bodyPr/>
        <a:lstStyle/>
        <a:p>
          <a:endParaRPr lang="en-US"/>
        </a:p>
      </dgm:t>
    </dgm:pt>
    <dgm:pt modelId="{824D7B19-DA98-4998-BEB1-987E4465B20E}" type="pres">
      <dgm:prSet presAssocID="{50319D33-F1E2-4CFA-99DC-BBF3F486E071}" presName="outerComposite" presStyleCnt="0">
        <dgm:presLayoutVars>
          <dgm:chMax val="5"/>
          <dgm:dir/>
          <dgm:resizeHandles val="exact"/>
        </dgm:presLayoutVars>
      </dgm:prSet>
      <dgm:spPr/>
    </dgm:pt>
    <dgm:pt modelId="{37245F2A-B7B8-43B1-8272-6717F3B3791E}" type="pres">
      <dgm:prSet presAssocID="{50319D33-F1E2-4CFA-99DC-BBF3F486E071}" presName="dummyMaxCanvas" presStyleCnt="0">
        <dgm:presLayoutVars/>
      </dgm:prSet>
      <dgm:spPr/>
    </dgm:pt>
    <dgm:pt modelId="{1218B14B-1A82-4ACE-8E9D-EC88EEE4A8B7}" type="pres">
      <dgm:prSet presAssocID="{50319D33-F1E2-4CFA-99DC-BBF3F486E071}" presName="ThreeNodes_1" presStyleLbl="node1" presStyleIdx="0" presStyleCnt="3">
        <dgm:presLayoutVars>
          <dgm:bulletEnabled val="1"/>
        </dgm:presLayoutVars>
      </dgm:prSet>
      <dgm:spPr/>
    </dgm:pt>
    <dgm:pt modelId="{0774B8CE-73FF-4ACA-8469-045E51A8677D}" type="pres">
      <dgm:prSet presAssocID="{50319D33-F1E2-4CFA-99DC-BBF3F486E071}" presName="ThreeNodes_2" presStyleLbl="node1" presStyleIdx="1" presStyleCnt="3" custLinFactNeighborX="-134" custLinFactNeighborY="-1704">
        <dgm:presLayoutVars>
          <dgm:bulletEnabled val="1"/>
        </dgm:presLayoutVars>
      </dgm:prSet>
      <dgm:spPr/>
    </dgm:pt>
    <dgm:pt modelId="{79C125BD-2D8A-41E9-A02C-3E423DD85819}" type="pres">
      <dgm:prSet presAssocID="{50319D33-F1E2-4CFA-99DC-BBF3F486E071}" presName="ThreeNodes_3" presStyleLbl="node1" presStyleIdx="2" presStyleCnt="3" custLinFactNeighborX="-1625" custLinFactNeighborY="-10080">
        <dgm:presLayoutVars>
          <dgm:bulletEnabled val="1"/>
        </dgm:presLayoutVars>
      </dgm:prSet>
      <dgm:spPr/>
    </dgm:pt>
    <dgm:pt modelId="{E419F3D1-27E7-4013-83B3-200A6CF9783C}" type="pres">
      <dgm:prSet presAssocID="{50319D33-F1E2-4CFA-99DC-BBF3F486E071}" presName="ThreeConn_1-2" presStyleLbl="fgAccFollowNode1" presStyleIdx="0" presStyleCnt="2">
        <dgm:presLayoutVars>
          <dgm:bulletEnabled val="1"/>
        </dgm:presLayoutVars>
      </dgm:prSet>
      <dgm:spPr/>
    </dgm:pt>
    <dgm:pt modelId="{00EDFB36-A946-4C73-886A-C5334815E17E}" type="pres">
      <dgm:prSet presAssocID="{50319D33-F1E2-4CFA-99DC-BBF3F486E071}" presName="ThreeConn_2-3" presStyleLbl="fgAccFollowNode1" presStyleIdx="1" presStyleCnt="2">
        <dgm:presLayoutVars>
          <dgm:bulletEnabled val="1"/>
        </dgm:presLayoutVars>
      </dgm:prSet>
      <dgm:spPr/>
    </dgm:pt>
    <dgm:pt modelId="{3C501D5C-A9A7-4324-B70A-7307BE855999}" type="pres">
      <dgm:prSet presAssocID="{50319D33-F1E2-4CFA-99DC-BBF3F486E071}" presName="ThreeNodes_1_text" presStyleLbl="node1" presStyleIdx="2" presStyleCnt="3">
        <dgm:presLayoutVars>
          <dgm:bulletEnabled val="1"/>
        </dgm:presLayoutVars>
      </dgm:prSet>
      <dgm:spPr/>
    </dgm:pt>
    <dgm:pt modelId="{E17BC4E1-BF0B-43D9-927D-E0E61844353A}" type="pres">
      <dgm:prSet presAssocID="{50319D33-F1E2-4CFA-99DC-BBF3F486E071}" presName="ThreeNodes_2_text" presStyleLbl="node1" presStyleIdx="2" presStyleCnt="3">
        <dgm:presLayoutVars>
          <dgm:bulletEnabled val="1"/>
        </dgm:presLayoutVars>
      </dgm:prSet>
      <dgm:spPr/>
    </dgm:pt>
    <dgm:pt modelId="{CB6FC181-F80F-4AEA-994F-984046E23490}" type="pres">
      <dgm:prSet presAssocID="{50319D33-F1E2-4CFA-99DC-BBF3F486E07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9187604-B661-4263-BB58-5573CC9DD006}" type="presOf" srcId="{413D75CE-8DC6-47AC-9D1A-1223D980C991}" destId="{E419F3D1-27E7-4013-83B3-200A6CF9783C}" srcOrd="0" destOrd="0" presId="urn:microsoft.com/office/officeart/2005/8/layout/vProcess5"/>
    <dgm:cxn modelId="{BC8AE940-BA19-4BA9-9585-D6EA827BD6EB}" type="presOf" srcId="{8FE86AEA-97B0-4E67-B0C3-94CD11D9636C}" destId="{00EDFB36-A946-4C73-886A-C5334815E17E}" srcOrd="0" destOrd="0" presId="urn:microsoft.com/office/officeart/2005/8/layout/vProcess5"/>
    <dgm:cxn modelId="{78D61F68-E475-4A9D-9107-7C2C75093D7D}" srcId="{50319D33-F1E2-4CFA-99DC-BBF3F486E071}" destId="{47BA3238-F942-4D15-89C5-3258465F9C8B}" srcOrd="1" destOrd="0" parTransId="{CDFF8802-B71D-4531-9D0D-3C49B729BE04}" sibTransId="{8FE86AEA-97B0-4E67-B0C3-94CD11D9636C}"/>
    <dgm:cxn modelId="{DDED0A71-24F9-43C6-BB10-2CABC923673A}" type="presOf" srcId="{50319D33-F1E2-4CFA-99DC-BBF3F486E071}" destId="{824D7B19-DA98-4998-BEB1-987E4465B20E}" srcOrd="0" destOrd="0" presId="urn:microsoft.com/office/officeart/2005/8/layout/vProcess5"/>
    <dgm:cxn modelId="{B1196E55-2FED-43AF-BEE9-050B40444703}" srcId="{50319D33-F1E2-4CFA-99DC-BBF3F486E071}" destId="{27524585-0A0E-4433-A9C0-941A8BE4982C}" srcOrd="2" destOrd="0" parTransId="{FEB74A17-62E7-4653-BF86-80C35A141BCD}" sibTransId="{EF822A67-250D-4721-9021-95AA7B611C98}"/>
    <dgm:cxn modelId="{C4E9DC7A-6ECF-4A73-90E9-95959975A515}" type="presOf" srcId="{26F55D89-EE2B-4FFF-91F1-4A3A15B529FB}" destId="{3C501D5C-A9A7-4324-B70A-7307BE855999}" srcOrd="1" destOrd="0" presId="urn:microsoft.com/office/officeart/2005/8/layout/vProcess5"/>
    <dgm:cxn modelId="{DBE140AA-0946-42C5-8246-62D64BB15E34}" type="presOf" srcId="{47BA3238-F942-4D15-89C5-3258465F9C8B}" destId="{E17BC4E1-BF0B-43D9-927D-E0E61844353A}" srcOrd="1" destOrd="0" presId="urn:microsoft.com/office/officeart/2005/8/layout/vProcess5"/>
    <dgm:cxn modelId="{C2B9EDC2-5AD2-41C9-A99F-36330EA25FA2}" type="presOf" srcId="{27524585-0A0E-4433-A9C0-941A8BE4982C}" destId="{CB6FC181-F80F-4AEA-994F-984046E23490}" srcOrd="1" destOrd="0" presId="urn:microsoft.com/office/officeart/2005/8/layout/vProcess5"/>
    <dgm:cxn modelId="{8C704FC4-C747-4641-B521-AAB7E22D14A9}" type="presOf" srcId="{47BA3238-F942-4D15-89C5-3258465F9C8B}" destId="{0774B8CE-73FF-4ACA-8469-045E51A8677D}" srcOrd="0" destOrd="0" presId="urn:microsoft.com/office/officeart/2005/8/layout/vProcess5"/>
    <dgm:cxn modelId="{62006AE1-27CB-4F48-AC1B-C1B1C37E8CDA}" type="presOf" srcId="{27524585-0A0E-4433-A9C0-941A8BE4982C}" destId="{79C125BD-2D8A-41E9-A02C-3E423DD85819}" srcOrd="0" destOrd="0" presId="urn:microsoft.com/office/officeart/2005/8/layout/vProcess5"/>
    <dgm:cxn modelId="{515C8CEB-5DBA-4678-8338-DCA4EBE1AFFA}" type="presOf" srcId="{26F55D89-EE2B-4FFF-91F1-4A3A15B529FB}" destId="{1218B14B-1A82-4ACE-8E9D-EC88EEE4A8B7}" srcOrd="0" destOrd="0" presId="urn:microsoft.com/office/officeart/2005/8/layout/vProcess5"/>
    <dgm:cxn modelId="{372DE8EE-5428-4407-BFC4-FE8E63C13972}" srcId="{50319D33-F1E2-4CFA-99DC-BBF3F486E071}" destId="{26F55D89-EE2B-4FFF-91F1-4A3A15B529FB}" srcOrd="0" destOrd="0" parTransId="{7F81529D-524F-44E1-AFFB-FA244DED1833}" sibTransId="{413D75CE-8DC6-47AC-9D1A-1223D980C991}"/>
    <dgm:cxn modelId="{E26F07A4-B8AC-49BA-86E2-F4F7FD98A68B}" type="presParOf" srcId="{824D7B19-DA98-4998-BEB1-987E4465B20E}" destId="{37245F2A-B7B8-43B1-8272-6717F3B3791E}" srcOrd="0" destOrd="0" presId="urn:microsoft.com/office/officeart/2005/8/layout/vProcess5"/>
    <dgm:cxn modelId="{E218B506-2238-4D38-B8A6-1F7267B27548}" type="presParOf" srcId="{824D7B19-DA98-4998-BEB1-987E4465B20E}" destId="{1218B14B-1A82-4ACE-8E9D-EC88EEE4A8B7}" srcOrd="1" destOrd="0" presId="urn:microsoft.com/office/officeart/2005/8/layout/vProcess5"/>
    <dgm:cxn modelId="{14DAED54-A958-463B-8D88-989A5E0324DF}" type="presParOf" srcId="{824D7B19-DA98-4998-BEB1-987E4465B20E}" destId="{0774B8CE-73FF-4ACA-8469-045E51A8677D}" srcOrd="2" destOrd="0" presId="urn:microsoft.com/office/officeart/2005/8/layout/vProcess5"/>
    <dgm:cxn modelId="{3D48B23E-8940-48D3-BB8B-5A50D0015DEC}" type="presParOf" srcId="{824D7B19-DA98-4998-BEB1-987E4465B20E}" destId="{79C125BD-2D8A-41E9-A02C-3E423DD85819}" srcOrd="3" destOrd="0" presId="urn:microsoft.com/office/officeart/2005/8/layout/vProcess5"/>
    <dgm:cxn modelId="{17E6F10C-E225-4787-8CDC-25EA0C710387}" type="presParOf" srcId="{824D7B19-DA98-4998-BEB1-987E4465B20E}" destId="{E419F3D1-27E7-4013-83B3-200A6CF9783C}" srcOrd="4" destOrd="0" presId="urn:microsoft.com/office/officeart/2005/8/layout/vProcess5"/>
    <dgm:cxn modelId="{9DEC3A8B-268F-4347-A605-516C94C55005}" type="presParOf" srcId="{824D7B19-DA98-4998-BEB1-987E4465B20E}" destId="{00EDFB36-A946-4C73-886A-C5334815E17E}" srcOrd="5" destOrd="0" presId="urn:microsoft.com/office/officeart/2005/8/layout/vProcess5"/>
    <dgm:cxn modelId="{D58B9A8C-0A1A-4910-95FB-F9BA91E79EB2}" type="presParOf" srcId="{824D7B19-DA98-4998-BEB1-987E4465B20E}" destId="{3C501D5C-A9A7-4324-B70A-7307BE855999}" srcOrd="6" destOrd="0" presId="urn:microsoft.com/office/officeart/2005/8/layout/vProcess5"/>
    <dgm:cxn modelId="{5F11A2A9-1EF0-4B4F-AFFE-8FFB36A87FB7}" type="presParOf" srcId="{824D7B19-DA98-4998-BEB1-987E4465B20E}" destId="{E17BC4E1-BF0B-43D9-927D-E0E61844353A}" srcOrd="7" destOrd="0" presId="urn:microsoft.com/office/officeart/2005/8/layout/vProcess5"/>
    <dgm:cxn modelId="{50759564-D312-4AE0-B8E1-0D5D12477595}" type="presParOf" srcId="{824D7B19-DA98-4998-BEB1-987E4465B20E}" destId="{CB6FC181-F80F-4AEA-994F-984046E2349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91D69F-26AA-40E2-BAA4-A4C236902175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9068DB-B619-46E9-8A9F-C5B5254D6185}">
      <dgm:prSet/>
      <dgm:spPr/>
      <dgm:t>
        <a:bodyPr/>
        <a:lstStyle/>
        <a:p>
          <a:r>
            <a:rPr lang="en-US"/>
            <a:t>Be</a:t>
          </a:r>
        </a:p>
      </dgm:t>
    </dgm:pt>
    <dgm:pt modelId="{6BE8667F-C812-4DD8-8A2D-A6EB240ED42B}" type="parTrans" cxnId="{EB427C13-F6E5-4EFD-8195-2718FA4D80DA}">
      <dgm:prSet/>
      <dgm:spPr/>
      <dgm:t>
        <a:bodyPr/>
        <a:lstStyle/>
        <a:p>
          <a:endParaRPr lang="en-US"/>
        </a:p>
      </dgm:t>
    </dgm:pt>
    <dgm:pt modelId="{96ABE640-CADC-47CD-9531-362225A15F03}" type="sibTrans" cxnId="{EB427C13-F6E5-4EFD-8195-2718FA4D80DA}">
      <dgm:prSet/>
      <dgm:spPr/>
      <dgm:t>
        <a:bodyPr/>
        <a:lstStyle/>
        <a:p>
          <a:endParaRPr lang="en-US"/>
        </a:p>
      </dgm:t>
    </dgm:pt>
    <dgm:pt modelId="{602B8A97-C866-4A71-A96E-7BA353D4B1A2}">
      <dgm:prSet/>
      <dgm:spPr/>
      <dgm:t>
        <a:bodyPr/>
        <a:lstStyle/>
        <a:p>
          <a:r>
            <a:rPr lang="en-US"/>
            <a:t>Be provided information on your child’s level of achievement on assessments in Reading/Language Arts, Writing, Mathematics, and Science. </a:t>
          </a:r>
        </a:p>
      </dgm:t>
    </dgm:pt>
    <dgm:pt modelId="{6033A48A-2C3D-42F9-B754-0DB6628D5E74}" type="parTrans" cxnId="{7B286EEA-10E7-47C7-84A1-AEEA00C72F8C}">
      <dgm:prSet/>
      <dgm:spPr/>
      <dgm:t>
        <a:bodyPr/>
        <a:lstStyle/>
        <a:p>
          <a:endParaRPr lang="en-US"/>
        </a:p>
      </dgm:t>
    </dgm:pt>
    <dgm:pt modelId="{AF0B0D1E-D80D-44A2-BDD5-60B06A2D3F28}" type="sibTrans" cxnId="{7B286EEA-10E7-47C7-84A1-AEEA00C72F8C}">
      <dgm:prSet/>
      <dgm:spPr/>
      <dgm:t>
        <a:bodyPr/>
        <a:lstStyle/>
        <a:p>
          <a:endParaRPr lang="en-US"/>
        </a:p>
      </dgm:t>
    </dgm:pt>
    <dgm:pt modelId="{B7FB80CA-207E-4DBD-AE42-6F17E39B2BD5}">
      <dgm:prSet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6D3E141-6613-4572-AF12-7DC809006421}" type="parTrans" cxnId="{6E9E783F-5287-4D7C-9B73-F350FA8D1F40}">
      <dgm:prSet/>
      <dgm:spPr/>
      <dgm:t>
        <a:bodyPr/>
        <a:lstStyle/>
        <a:p>
          <a:endParaRPr lang="en-US"/>
        </a:p>
      </dgm:t>
    </dgm:pt>
    <dgm:pt modelId="{EDED52FE-01F5-417F-86DB-5534844CF01B}" type="sibTrans" cxnId="{6E9E783F-5287-4D7C-9B73-F350FA8D1F40}">
      <dgm:prSet/>
      <dgm:spPr/>
      <dgm:t>
        <a:bodyPr/>
        <a:lstStyle/>
        <a:p>
          <a:endParaRPr lang="en-US"/>
        </a:p>
      </dgm:t>
    </dgm:pt>
    <dgm:pt modelId="{8628DE50-7A2E-4F41-937D-D956C7E5E815}">
      <dgm:prSet/>
      <dgm:spPr/>
      <dgm:t>
        <a:bodyPr/>
        <a:lstStyle/>
        <a:p>
          <a:r>
            <a:rPr lang="en-US" dirty="0"/>
            <a:t>Request and receive information on the qualifications of your child’s teacher and supplemental personnel working with your child.</a:t>
          </a:r>
        </a:p>
      </dgm:t>
    </dgm:pt>
    <dgm:pt modelId="{55B3690F-8045-4CBD-B704-D8EB33FA581F}" type="parTrans" cxnId="{1B84777C-06D8-4762-BD6E-9B81F85CAA83}">
      <dgm:prSet/>
      <dgm:spPr/>
      <dgm:t>
        <a:bodyPr/>
        <a:lstStyle/>
        <a:p>
          <a:endParaRPr lang="en-US"/>
        </a:p>
      </dgm:t>
    </dgm:pt>
    <dgm:pt modelId="{609FDDE1-842B-4C0C-AE10-8C77AA45AC5A}" type="sibTrans" cxnId="{1B84777C-06D8-4762-BD6E-9B81F85CAA83}">
      <dgm:prSet/>
      <dgm:spPr/>
      <dgm:t>
        <a:bodyPr/>
        <a:lstStyle/>
        <a:p>
          <a:endParaRPr lang="en-US"/>
        </a:p>
      </dgm:t>
    </dgm:pt>
    <dgm:pt modelId="{CC35B4F0-DAC8-4E7D-9D8F-7B0DA389B262}">
      <dgm:prSet/>
      <dgm:spPr/>
      <dgm:t>
        <a:bodyPr/>
        <a:lstStyle/>
        <a:p>
          <a:r>
            <a:rPr lang="en-US"/>
            <a:t>Be</a:t>
          </a:r>
        </a:p>
      </dgm:t>
    </dgm:pt>
    <dgm:pt modelId="{ADE9DBE1-BF27-4C23-B2E8-1A8C1FF21832}" type="parTrans" cxnId="{AA727A01-6F48-41AB-AE9D-A5BEA04A03DE}">
      <dgm:prSet/>
      <dgm:spPr/>
      <dgm:t>
        <a:bodyPr/>
        <a:lstStyle/>
        <a:p>
          <a:endParaRPr lang="en-US"/>
        </a:p>
      </dgm:t>
    </dgm:pt>
    <dgm:pt modelId="{12DE42F1-A1D5-4F5F-B43E-F28C49FABA16}" type="sibTrans" cxnId="{AA727A01-6F48-41AB-AE9D-A5BEA04A03DE}">
      <dgm:prSet/>
      <dgm:spPr/>
      <dgm:t>
        <a:bodyPr/>
        <a:lstStyle/>
        <a:p>
          <a:endParaRPr lang="en-US"/>
        </a:p>
      </dgm:t>
    </dgm:pt>
    <dgm:pt modelId="{C33317C1-821B-4AE2-814D-306AC48CB2B3}">
      <dgm:prSet/>
      <dgm:spPr/>
      <dgm:t>
        <a:bodyPr/>
        <a:lstStyle/>
        <a:p>
          <a:r>
            <a:rPr lang="en-US" dirty="0"/>
            <a:t>Be notified of non-highly qualified or out-of-field teachers at the school. </a:t>
          </a:r>
        </a:p>
      </dgm:t>
    </dgm:pt>
    <dgm:pt modelId="{544CC9BD-FAB7-4034-9E6E-EECD36731CD6}" type="parTrans" cxnId="{1867F48F-B0EE-4BCF-AA93-09328A8C513F}">
      <dgm:prSet/>
      <dgm:spPr/>
      <dgm:t>
        <a:bodyPr/>
        <a:lstStyle/>
        <a:p>
          <a:endParaRPr lang="en-US"/>
        </a:p>
      </dgm:t>
    </dgm:pt>
    <dgm:pt modelId="{9A31F976-0505-4A16-B1D5-4472587A0ADF}" type="sibTrans" cxnId="{1867F48F-B0EE-4BCF-AA93-09328A8C513F}">
      <dgm:prSet/>
      <dgm:spPr/>
      <dgm:t>
        <a:bodyPr/>
        <a:lstStyle/>
        <a:p>
          <a:endParaRPr lang="en-US"/>
        </a:p>
      </dgm:t>
    </dgm:pt>
    <dgm:pt modelId="{D5547973-4AC7-4503-B1CD-3EB6A74061E2}">
      <dgm:prSet/>
      <dgm:spPr/>
      <dgm:t>
        <a:bodyPr/>
        <a:lstStyle/>
        <a:p>
          <a:r>
            <a:rPr lang="en-US"/>
            <a:t>Be</a:t>
          </a:r>
        </a:p>
      </dgm:t>
    </dgm:pt>
    <dgm:pt modelId="{E6744DD8-D6F0-4B90-ABDB-3343D0469B80}" type="parTrans" cxnId="{7E26D529-DA12-4A46-9FD4-FC182514FD92}">
      <dgm:prSet/>
      <dgm:spPr/>
      <dgm:t>
        <a:bodyPr/>
        <a:lstStyle/>
        <a:p>
          <a:endParaRPr lang="en-US"/>
        </a:p>
      </dgm:t>
    </dgm:pt>
    <dgm:pt modelId="{DE000BD1-1B9A-4E02-8181-092AC3F04437}" type="sibTrans" cxnId="{7E26D529-DA12-4A46-9FD4-FC182514FD92}">
      <dgm:prSet/>
      <dgm:spPr/>
      <dgm:t>
        <a:bodyPr/>
        <a:lstStyle/>
        <a:p>
          <a:endParaRPr lang="en-US"/>
        </a:p>
      </dgm:t>
    </dgm:pt>
    <dgm:pt modelId="{46D627AF-1BD2-4786-AF31-BA9F851D02A0}">
      <dgm:prSet/>
      <dgm:spPr/>
      <dgm:t>
        <a:bodyPr/>
        <a:lstStyle/>
        <a:p>
          <a:r>
            <a:rPr lang="en-US" dirty="0"/>
            <a:t>Be informed if your child is taught by a non-highly qualified teacher for four or more consecutive weeks.</a:t>
          </a:r>
        </a:p>
      </dgm:t>
    </dgm:pt>
    <dgm:pt modelId="{F33019CE-2CEF-4293-904E-ED8739862F47}" type="parTrans" cxnId="{AAE3A63E-4EAA-4274-9FBE-6F03E8CA2DCB}">
      <dgm:prSet/>
      <dgm:spPr/>
      <dgm:t>
        <a:bodyPr/>
        <a:lstStyle/>
        <a:p>
          <a:endParaRPr lang="en-US"/>
        </a:p>
      </dgm:t>
    </dgm:pt>
    <dgm:pt modelId="{C486B893-FAC3-4641-BC67-780419439DBA}" type="sibTrans" cxnId="{AAE3A63E-4EAA-4274-9FBE-6F03E8CA2DCB}">
      <dgm:prSet/>
      <dgm:spPr/>
      <dgm:t>
        <a:bodyPr/>
        <a:lstStyle/>
        <a:p>
          <a:endParaRPr lang="en-US"/>
        </a:p>
      </dgm:t>
    </dgm:pt>
    <dgm:pt modelId="{C70EEDD3-997F-40F8-A3C4-0A420ECDB8D4}" type="pres">
      <dgm:prSet presAssocID="{F991D69F-26AA-40E2-BAA4-A4C236902175}" presName="Name0" presStyleCnt="0">
        <dgm:presLayoutVars>
          <dgm:dir/>
          <dgm:animLvl val="lvl"/>
          <dgm:resizeHandles val="exact"/>
        </dgm:presLayoutVars>
      </dgm:prSet>
      <dgm:spPr/>
    </dgm:pt>
    <dgm:pt modelId="{A69A78BB-89B0-4446-A13D-D858DEAEDA43}" type="pres">
      <dgm:prSet presAssocID="{EB9068DB-B619-46E9-8A9F-C5B5254D6185}" presName="linNode" presStyleCnt="0"/>
      <dgm:spPr/>
    </dgm:pt>
    <dgm:pt modelId="{0D6CA68F-E5ED-454D-B1FE-5DF71F8AC0B3}" type="pres">
      <dgm:prSet presAssocID="{EB9068DB-B619-46E9-8A9F-C5B5254D6185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495D83E3-DED0-4A09-B1A5-7DF0289802D2}" type="pres">
      <dgm:prSet presAssocID="{EB9068DB-B619-46E9-8A9F-C5B5254D6185}" presName="descendantText" presStyleLbl="alignNode1" presStyleIdx="0" presStyleCnt="4" custLinFactNeighborX="-773" custLinFactNeighborY="2631">
        <dgm:presLayoutVars>
          <dgm:bulletEnabled/>
        </dgm:presLayoutVars>
      </dgm:prSet>
      <dgm:spPr/>
    </dgm:pt>
    <dgm:pt modelId="{AAC02A95-D2CF-45E6-856F-C7C251476081}" type="pres">
      <dgm:prSet presAssocID="{96ABE640-CADC-47CD-9531-362225A15F03}" presName="sp" presStyleCnt="0"/>
      <dgm:spPr/>
    </dgm:pt>
    <dgm:pt modelId="{0CD99A73-9B41-4B56-977A-A6C4CD382237}" type="pres">
      <dgm:prSet presAssocID="{B7FB80CA-207E-4DBD-AE42-6F17E39B2BD5}" presName="linNode" presStyleCnt="0"/>
      <dgm:spPr/>
    </dgm:pt>
    <dgm:pt modelId="{418EEE20-A6D0-4CA4-A333-3B9C7168175F}" type="pres">
      <dgm:prSet presAssocID="{B7FB80CA-207E-4DBD-AE42-6F17E39B2BD5}" presName="parentText" presStyleLbl="solidFgAcc1" presStyleIdx="1" presStyleCnt="4" custLinFactNeighborX="0" custLinFactNeighborY="-1225">
        <dgm:presLayoutVars>
          <dgm:chMax val="1"/>
          <dgm:bulletEnabled/>
        </dgm:presLayoutVars>
      </dgm:prSet>
      <dgm:spPr/>
    </dgm:pt>
    <dgm:pt modelId="{8DDCC77A-DAE7-4E12-8E4E-66D8D2811F46}" type="pres">
      <dgm:prSet presAssocID="{B7FB80CA-207E-4DBD-AE42-6F17E39B2BD5}" presName="descendantText" presStyleLbl="alignNode1" presStyleIdx="1" presStyleCnt="4">
        <dgm:presLayoutVars>
          <dgm:bulletEnabled/>
        </dgm:presLayoutVars>
      </dgm:prSet>
      <dgm:spPr/>
    </dgm:pt>
    <dgm:pt modelId="{92E48405-BF4C-40B8-A21B-BFEA69758B11}" type="pres">
      <dgm:prSet presAssocID="{EDED52FE-01F5-417F-86DB-5534844CF01B}" presName="sp" presStyleCnt="0"/>
      <dgm:spPr/>
    </dgm:pt>
    <dgm:pt modelId="{6BC4B9B7-0B98-430B-89EC-353435B80FC5}" type="pres">
      <dgm:prSet presAssocID="{CC35B4F0-DAC8-4E7D-9D8F-7B0DA389B262}" presName="linNode" presStyleCnt="0"/>
      <dgm:spPr/>
    </dgm:pt>
    <dgm:pt modelId="{2976F985-A2C3-4C59-B8B1-C49C001F0CE6}" type="pres">
      <dgm:prSet presAssocID="{CC35B4F0-DAC8-4E7D-9D8F-7B0DA389B262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C6B89B84-C18F-47A6-A131-B47C2BF3021C}" type="pres">
      <dgm:prSet presAssocID="{CC35B4F0-DAC8-4E7D-9D8F-7B0DA389B262}" presName="descendantText" presStyleLbl="alignNode1" presStyleIdx="2" presStyleCnt="4" custScaleY="93840" custLinFactNeighborX="0" custLinFactNeighborY="-6080">
        <dgm:presLayoutVars>
          <dgm:bulletEnabled/>
        </dgm:presLayoutVars>
      </dgm:prSet>
      <dgm:spPr/>
    </dgm:pt>
    <dgm:pt modelId="{C57FF7B9-8699-4E73-9E19-F91932A7F653}" type="pres">
      <dgm:prSet presAssocID="{12DE42F1-A1D5-4F5F-B43E-F28C49FABA16}" presName="sp" presStyleCnt="0"/>
      <dgm:spPr/>
    </dgm:pt>
    <dgm:pt modelId="{F3934318-E3BF-4AA9-9516-FE7B443555B9}" type="pres">
      <dgm:prSet presAssocID="{D5547973-4AC7-4503-B1CD-3EB6A74061E2}" presName="linNode" presStyleCnt="0"/>
      <dgm:spPr/>
    </dgm:pt>
    <dgm:pt modelId="{9653E162-1CC2-459B-BC79-3404DE926644}" type="pres">
      <dgm:prSet presAssocID="{D5547973-4AC7-4503-B1CD-3EB6A74061E2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43479D59-0A6C-4FC2-972B-04822DD5D18A}" type="pres">
      <dgm:prSet presAssocID="{D5547973-4AC7-4503-B1CD-3EB6A74061E2}" presName="descendantText" presStyleLbl="alignNode1" presStyleIdx="3" presStyleCnt="4" custScaleY="116585" custLinFactNeighborX="1256" custLinFactNeighborY="-9000">
        <dgm:presLayoutVars>
          <dgm:bulletEnabled/>
        </dgm:presLayoutVars>
      </dgm:prSet>
      <dgm:spPr/>
    </dgm:pt>
  </dgm:ptLst>
  <dgm:cxnLst>
    <dgm:cxn modelId="{AA727A01-6F48-41AB-AE9D-A5BEA04A03DE}" srcId="{F991D69F-26AA-40E2-BAA4-A4C236902175}" destId="{CC35B4F0-DAC8-4E7D-9D8F-7B0DA389B262}" srcOrd="2" destOrd="0" parTransId="{ADE9DBE1-BF27-4C23-B2E8-1A8C1FF21832}" sibTransId="{12DE42F1-A1D5-4F5F-B43E-F28C49FABA16}"/>
    <dgm:cxn modelId="{E635E411-9ACA-4490-A217-DB70B05A2F45}" type="presOf" srcId="{CC35B4F0-DAC8-4E7D-9D8F-7B0DA389B262}" destId="{2976F985-A2C3-4C59-B8B1-C49C001F0CE6}" srcOrd="0" destOrd="0" presId="urn:microsoft.com/office/officeart/2016/7/layout/VerticalHollowActionList"/>
    <dgm:cxn modelId="{EB427C13-F6E5-4EFD-8195-2718FA4D80DA}" srcId="{F991D69F-26AA-40E2-BAA4-A4C236902175}" destId="{EB9068DB-B619-46E9-8A9F-C5B5254D6185}" srcOrd="0" destOrd="0" parTransId="{6BE8667F-C812-4DD8-8A2D-A6EB240ED42B}" sibTransId="{96ABE640-CADC-47CD-9531-362225A15F03}"/>
    <dgm:cxn modelId="{C3B7531D-70BE-413B-9E1D-65D8DC5C6C27}" type="presOf" srcId="{EB9068DB-B619-46E9-8A9F-C5B5254D6185}" destId="{0D6CA68F-E5ED-454D-B1FE-5DF71F8AC0B3}" srcOrd="0" destOrd="0" presId="urn:microsoft.com/office/officeart/2016/7/layout/VerticalHollowActionList"/>
    <dgm:cxn modelId="{7E26D529-DA12-4A46-9FD4-FC182514FD92}" srcId="{F991D69F-26AA-40E2-BAA4-A4C236902175}" destId="{D5547973-4AC7-4503-B1CD-3EB6A74061E2}" srcOrd="3" destOrd="0" parTransId="{E6744DD8-D6F0-4B90-ABDB-3343D0469B80}" sibTransId="{DE000BD1-1B9A-4E02-8181-092AC3F04437}"/>
    <dgm:cxn modelId="{148D4D30-48D2-4BF8-86CF-CD3B07D73028}" type="presOf" srcId="{D5547973-4AC7-4503-B1CD-3EB6A74061E2}" destId="{9653E162-1CC2-459B-BC79-3404DE926644}" srcOrd="0" destOrd="0" presId="urn:microsoft.com/office/officeart/2016/7/layout/VerticalHollowActionList"/>
    <dgm:cxn modelId="{AAE3A63E-4EAA-4274-9FBE-6F03E8CA2DCB}" srcId="{D5547973-4AC7-4503-B1CD-3EB6A74061E2}" destId="{46D627AF-1BD2-4786-AF31-BA9F851D02A0}" srcOrd="0" destOrd="0" parTransId="{F33019CE-2CEF-4293-904E-ED8739862F47}" sibTransId="{C486B893-FAC3-4641-BC67-780419439DBA}"/>
    <dgm:cxn modelId="{6E9E783F-5287-4D7C-9B73-F350FA8D1F40}" srcId="{F991D69F-26AA-40E2-BAA4-A4C236902175}" destId="{B7FB80CA-207E-4DBD-AE42-6F17E39B2BD5}" srcOrd="1" destOrd="0" parTransId="{E6D3E141-6613-4572-AF12-7DC809006421}" sibTransId="{EDED52FE-01F5-417F-86DB-5534844CF01B}"/>
    <dgm:cxn modelId="{4462177C-91EE-4577-AAFB-BA6B09CA72ED}" type="presOf" srcId="{602B8A97-C866-4A71-A96E-7BA353D4B1A2}" destId="{495D83E3-DED0-4A09-B1A5-7DF0289802D2}" srcOrd="0" destOrd="0" presId="urn:microsoft.com/office/officeart/2016/7/layout/VerticalHollowActionList"/>
    <dgm:cxn modelId="{1B84777C-06D8-4762-BD6E-9B81F85CAA83}" srcId="{B7FB80CA-207E-4DBD-AE42-6F17E39B2BD5}" destId="{8628DE50-7A2E-4F41-937D-D956C7E5E815}" srcOrd="0" destOrd="0" parTransId="{55B3690F-8045-4CBD-B704-D8EB33FA581F}" sibTransId="{609FDDE1-842B-4C0C-AE10-8C77AA45AC5A}"/>
    <dgm:cxn modelId="{18B5EE89-9A0F-4C12-903B-C5203269D01E}" type="presOf" srcId="{46D627AF-1BD2-4786-AF31-BA9F851D02A0}" destId="{43479D59-0A6C-4FC2-972B-04822DD5D18A}" srcOrd="0" destOrd="0" presId="urn:microsoft.com/office/officeart/2016/7/layout/VerticalHollowActionList"/>
    <dgm:cxn modelId="{1867F48F-B0EE-4BCF-AA93-09328A8C513F}" srcId="{CC35B4F0-DAC8-4E7D-9D8F-7B0DA389B262}" destId="{C33317C1-821B-4AE2-814D-306AC48CB2B3}" srcOrd="0" destOrd="0" parTransId="{544CC9BD-FAB7-4034-9E6E-EECD36731CD6}" sibTransId="{9A31F976-0505-4A16-B1D5-4472587A0ADF}"/>
    <dgm:cxn modelId="{138D25AD-34AC-4272-B729-9FE1DA8F3CED}" type="presOf" srcId="{C33317C1-821B-4AE2-814D-306AC48CB2B3}" destId="{C6B89B84-C18F-47A6-A131-B47C2BF3021C}" srcOrd="0" destOrd="0" presId="urn:microsoft.com/office/officeart/2016/7/layout/VerticalHollowActionList"/>
    <dgm:cxn modelId="{AC12E2AF-0928-4029-B9DA-A1500C230A8B}" type="presOf" srcId="{8628DE50-7A2E-4F41-937D-D956C7E5E815}" destId="{8DDCC77A-DAE7-4E12-8E4E-66D8D2811F46}" srcOrd="0" destOrd="0" presId="urn:microsoft.com/office/officeart/2016/7/layout/VerticalHollowActionList"/>
    <dgm:cxn modelId="{461803CD-092D-4C14-9A96-3818878EA60C}" type="presOf" srcId="{B7FB80CA-207E-4DBD-AE42-6F17E39B2BD5}" destId="{418EEE20-A6D0-4CA4-A333-3B9C7168175F}" srcOrd="0" destOrd="0" presId="urn:microsoft.com/office/officeart/2016/7/layout/VerticalHollowActionList"/>
    <dgm:cxn modelId="{7B286EEA-10E7-47C7-84A1-AEEA00C72F8C}" srcId="{EB9068DB-B619-46E9-8A9F-C5B5254D6185}" destId="{602B8A97-C866-4A71-A96E-7BA353D4B1A2}" srcOrd="0" destOrd="0" parTransId="{6033A48A-2C3D-42F9-B754-0DB6628D5E74}" sibTransId="{AF0B0D1E-D80D-44A2-BDD5-60B06A2D3F28}"/>
    <dgm:cxn modelId="{A6D707F6-2729-4A57-A0B4-58D73C4B5B62}" type="presOf" srcId="{F991D69F-26AA-40E2-BAA4-A4C236902175}" destId="{C70EEDD3-997F-40F8-A3C4-0A420ECDB8D4}" srcOrd="0" destOrd="0" presId="urn:microsoft.com/office/officeart/2016/7/layout/VerticalHollowActionList"/>
    <dgm:cxn modelId="{6D3BAF1F-8681-4E0E-8A92-DE3CF60BBAE2}" type="presParOf" srcId="{C70EEDD3-997F-40F8-A3C4-0A420ECDB8D4}" destId="{A69A78BB-89B0-4446-A13D-D858DEAEDA43}" srcOrd="0" destOrd="0" presId="urn:microsoft.com/office/officeart/2016/7/layout/VerticalHollowActionList"/>
    <dgm:cxn modelId="{2B7B1FE6-FE6D-4532-85CB-24684697145F}" type="presParOf" srcId="{A69A78BB-89B0-4446-A13D-D858DEAEDA43}" destId="{0D6CA68F-E5ED-454D-B1FE-5DF71F8AC0B3}" srcOrd="0" destOrd="0" presId="urn:microsoft.com/office/officeart/2016/7/layout/VerticalHollowActionList"/>
    <dgm:cxn modelId="{5B450C72-EB9A-425E-B17A-E339252FD79C}" type="presParOf" srcId="{A69A78BB-89B0-4446-A13D-D858DEAEDA43}" destId="{495D83E3-DED0-4A09-B1A5-7DF0289802D2}" srcOrd="1" destOrd="0" presId="urn:microsoft.com/office/officeart/2016/7/layout/VerticalHollowActionList"/>
    <dgm:cxn modelId="{454DCF5D-EC41-4DDE-983C-2B51E0F982F5}" type="presParOf" srcId="{C70EEDD3-997F-40F8-A3C4-0A420ECDB8D4}" destId="{AAC02A95-D2CF-45E6-856F-C7C251476081}" srcOrd="1" destOrd="0" presId="urn:microsoft.com/office/officeart/2016/7/layout/VerticalHollowActionList"/>
    <dgm:cxn modelId="{743E0BB7-5E56-4915-B325-BCAC5E4E46D7}" type="presParOf" srcId="{C70EEDD3-997F-40F8-A3C4-0A420ECDB8D4}" destId="{0CD99A73-9B41-4B56-977A-A6C4CD382237}" srcOrd="2" destOrd="0" presId="urn:microsoft.com/office/officeart/2016/7/layout/VerticalHollowActionList"/>
    <dgm:cxn modelId="{B129C749-46C4-4092-BD4E-B6BB0E5707D1}" type="presParOf" srcId="{0CD99A73-9B41-4B56-977A-A6C4CD382237}" destId="{418EEE20-A6D0-4CA4-A333-3B9C7168175F}" srcOrd="0" destOrd="0" presId="urn:microsoft.com/office/officeart/2016/7/layout/VerticalHollowActionList"/>
    <dgm:cxn modelId="{FA670663-DEAC-4948-956A-462FB0BE1499}" type="presParOf" srcId="{0CD99A73-9B41-4B56-977A-A6C4CD382237}" destId="{8DDCC77A-DAE7-4E12-8E4E-66D8D2811F46}" srcOrd="1" destOrd="0" presId="urn:microsoft.com/office/officeart/2016/7/layout/VerticalHollowActionList"/>
    <dgm:cxn modelId="{584A21A6-CE72-45AF-9DB2-0F8E9E008C6D}" type="presParOf" srcId="{C70EEDD3-997F-40F8-A3C4-0A420ECDB8D4}" destId="{92E48405-BF4C-40B8-A21B-BFEA69758B11}" srcOrd="3" destOrd="0" presId="urn:microsoft.com/office/officeart/2016/7/layout/VerticalHollowActionList"/>
    <dgm:cxn modelId="{C2B3D694-6BC2-40AF-AAE3-308182F1A731}" type="presParOf" srcId="{C70EEDD3-997F-40F8-A3C4-0A420ECDB8D4}" destId="{6BC4B9B7-0B98-430B-89EC-353435B80FC5}" srcOrd="4" destOrd="0" presId="urn:microsoft.com/office/officeart/2016/7/layout/VerticalHollowActionList"/>
    <dgm:cxn modelId="{63429526-3FAA-4969-B417-238335E57C30}" type="presParOf" srcId="{6BC4B9B7-0B98-430B-89EC-353435B80FC5}" destId="{2976F985-A2C3-4C59-B8B1-C49C001F0CE6}" srcOrd="0" destOrd="0" presId="urn:microsoft.com/office/officeart/2016/7/layout/VerticalHollowActionList"/>
    <dgm:cxn modelId="{11B7CFDB-D5EF-4A3B-8975-157A3C0C6095}" type="presParOf" srcId="{6BC4B9B7-0B98-430B-89EC-353435B80FC5}" destId="{C6B89B84-C18F-47A6-A131-B47C2BF3021C}" srcOrd="1" destOrd="0" presId="urn:microsoft.com/office/officeart/2016/7/layout/VerticalHollowActionList"/>
    <dgm:cxn modelId="{ECB1EB71-4C66-42FF-A4EE-EDD7ACF254D1}" type="presParOf" srcId="{C70EEDD3-997F-40F8-A3C4-0A420ECDB8D4}" destId="{C57FF7B9-8699-4E73-9E19-F91932A7F653}" srcOrd="5" destOrd="0" presId="urn:microsoft.com/office/officeart/2016/7/layout/VerticalHollowActionList"/>
    <dgm:cxn modelId="{6B1D5165-8F9F-4FF6-865E-11F1D980B4CD}" type="presParOf" srcId="{C70EEDD3-997F-40F8-A3C4-0A420ECDB8D4}" destId="{F3934318-E3BF-4AA9-9516-FE7B443555B9}" srcOrd="6" destOrd="0" presId="urn:microsoft.com/office/officeart/2016/7/layout/VerticalHollowActionList"/>
    <dgm:cxn modelId="{B43E5C0A-354E-445D-B4E7-FF33AF92BFE9}" type="presParOf" srcId="{F3934318-E3BF-4AA9-9516-FE7B443555B9}" destId="{9653E162-1CC2-459B-BC79-3404DE926644}" srcOrd="0" destOrd="0" presId="urn:microsoft.com/office/officeart/2016/7/layout/VerticalHollowActionList"/>
    <dgm:cxn modelId="{8927F731-C12F-4B0E-BC6E-06E9A16B40F0}" type="presParOf" srcId="{F3934318-E3BF-4AA9-9516-FE7B443555B9}" destId="{43479D59-0A6C-4FC2-972B-04822DD5D18A}" srcOrd="1" destOrd="0" presId="urn:microsoft.com/office/officeart/2016/7/layout/VerticalHollowAction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0A4076-5EFA-4367-9518-E8E746F297F1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B10FBA5-4614-40E8-8B3D-EE2A422FD84E}">
      <dgm:prSet/>
      <dgm:spPr/>
      <dgm:t>
        <a:bodyPr/>
        <a:lstStyle/>
        <a:p>
          <a:r>
            <a:rPr lang="en-US"/>
            <a:t>School</a:t>
          </a:r>
        </a:p>
      </dgm:t>
    </dgm:pt>
    <dgm:pt modelId="{13562791-93CD-4F50-A67D-78780CCE320C}" type="parTrans" cxnId="{0A2093F2-41E2-4507-9A54-592C80E66B7A}">
      <dgm:prSet/>
      <dgm:spPr/>
      <dgm:t>
        <a:bodyPr/>
        <a:lstStyle/>
        <a:p>
          <a:endParaRPr lang="en-US"/>
        </a:p>
      </dgm:t>
    </dgm:pt>
    <dgm:pt modelId="{1F75E0A9-D75A-46E1-9441-AB4F89BCB1D4}" type="sibTrans" cxnId="{0A2093F2-41E2-4507-9A54-592C80E66B7A}">
      <dgm:prSet/>
      <dgm:spPr/>
      <dgm:t>
        <a:bodyPr/>
        <a:lstStyle/>
        <a:p>
          <a:endParaRPr lang="en-US"/>
        </a:p>
      </dgm:t>
    </dgm:pt>
    <dgm:pt modelId="{FBE632E2-3C32-4936-A073-48691E81BC04}">
      <dgm:prSet/>
      <dgm:spPr/>
      <dgm:t>
        <a:bodyPr/>
        <a:lstStyle/>
        <a:p>
          <a:r>
            <a:rPr lang="en-US"/>
            <a:t>School Improvement Plan (SIP)</a:t>
          </a:r>
        </a:p>
      </dgm:t>
    </dgm:pt>
    <dgm:pt modelId="{BEC7C82D-C848-4CE5-BA96-A839C786EABA}" type="parTrans" cxnId="{DA5CB241-DB74-4057-A691-EDF590B220B9}">
      <dgm:prSet/>
      <dgm:spPr/>
      <dgm:t>
        <a:bodyPr/>
        <a:lstStyle/>
        <a:p>
          <a:endParaRPr lang="en-US"/>
        </a:p>
      </dgm:t>
    </dgm:pt>
    <dgm:pt modelId="{F77E0B98-C1C3-4E48-B690-F96DDF3136DB}" type="sibTrans" cxnId="{DA5CB241-DB74-4057-A691-EDF590B220B9}">
      <dgm:prSet/>
      <dgm:spPr/>
      <dgm:t>
        <a:bodyPr/>
        <a:lstStyle/>
        <a:p>
          <a:endParaRPr lang="en-US"/>
        </a:p>
      </dgm:t>
    </dgm:pt>
    <dgm:pt modelId="{07D70ED1-B3C9-4D0E-AFA2-359F7642A2BC}">
      <dgm:prSet/>
      <dgm:spPr/>
      <dgm:t>
        <a:bodyPr/>
        <a:lstStyle/>
        <a:p>
          <a:r>
            <a:rPr lang="en-US"/>
            <a:t>Title</a:t>
          </a:r>
        </a:p>
      </dgm:t>
    </dgm:pt>
    <dgm:pt modelId="{08EE9B9B-6DF7-43AD-9787-83722F84BE2C}" type="parTrans" cxnId="{24B5203F-1BFF-42A3-A6E3-3C2DD0C13ABD}">
      <dgm:prSet/>
      <dgm:spPr/>
      <dgm:t>
        <a:bodyPr/>
        <a:lstStyle/>
        <a:p>
          <a:endParaRPr lang="en-US"/>
        </a:p>
      </dgm:t>
    </dgm:pt>
    <dgm:pt modelId="{49CF7F57-5890-4F6C-8EEC-504890AD03D7}" type="sibTrans" cxnId="{24B5203F-1BFF-42A3-A6E3-3C2DD0C13ABD}">
      <dgm:prSet/>
      <dgm:spPr/>
      <dgm:t>
        <a:bodyPr/>
        <a:lstStyle/>
        <a:p>
          <a:endParaRPr lang="en-US"/>
        </a:p>
      </dgm:t>
    </dgm:pt>
    <dgm:pt modelId="{07434B3A-1CD2-4E47-918C-B864DB3107E1}">
      <dgm:prSet/>
      <dgm:spPr/>
      <dgm:t>
        <a:bodyPr/>
        <a:lstStyle/>
        <a:p>
          <a:r>
            <a:rPr lang="en-US"/>
            <a:t>Title I Schoolwide Plan </a:t>
          </a:r>
        </a:p>
      </dgm:t>
    </dgm:pt>
    <dgm:pt modelId="{AC53C5B0-3211-4FCE-A681-B25F0DD71C8C}" type="parTrans" cxnId="{072C1716-83EE-4A0A-8F67-912C33B968BB}">
      <dgm:prSet/>
      <dgm:spPr/>
      <dgm:t>
        <a:bodyPr/>
        <a:lstStyle/>
        <a:p>
          <a:endParaRPr lang="en-US"/>
        </a:p>
      </dgm:t>
    </dgm:pt>
    <dgm:pt modelId="{E59A3E06-962E-419B-B5D0-E1EC62A122C0}" type="sibTrans" cxnId="{072C1716-83EE-4A0A-8F67-912C33B968BB}">
      <dgm:prSet/>
      <dgm:spPr/>
      <dgm:t>
        <a:bodyPr/>
        <a:lstStyle/>
        <a:p>
          <a:endParaRPr lang="en-US"/>
        </a:p>
      </dgm:t>
    </dgm:pt>
    <dgm:pt modelId="{C89A8287-0CB5-43DA-8E09-30E887949C03}">
      <dgm:prSet/>
      <dgm:spPr/>
      <dgm:t>
        <a:bodyPr/>
        <a:lstStyle/>
        <a:p>
          <a:r>
            <a:rPr lang="en-US"/>
            <a:t>Parent</a:t>
          </a:r>
        </a:p>
      </dgm:t>
    </dgm:pt>
    <dgm:pt modelId="{F182342F-5A4D-4BE7-9587-98CA82D2C877}" type="parTrans" cxnId="{4013A3B6-19CD-4E34-9264-E6B315F90849}">
      <dgm:prSet/>
      <dgm:spPr/>
      <dgm:t>
        <a:bodyPr/>
        <a:lstStyle/>
        <a:p>
          <a:endParaRPr lang="en-US"/>
        </a:p>
      </dgm:t>
    </dgm:pt>
    <dgm:pt modelId="{DFEE2F87-FE0D-417F-AF42-07A1A5627074}" type="sibTrans" cxnId="{4013A3B6-19CD-4E34-9264-E6B315F90849}">
      <dgm:prSet/>
      <dgm:spPr/>
      <dgm:t>
        <a:bodyPr/>
        <a:lstStyle/>
        <a:p>
          <a:endParaRPr lang="en-US"/>
        </a:p>
      </dgm:t>
    </dgm:pt>
    <dgm:pt modelId="{C46D42BE-E8DA-42C5-9530-9B64FBAD349C}">
      <dgm:prSet/>
      <dgm:spPr/>
      <dgm:t>
        <a:bodyPr/>
        <a:lstStyle/>
        <a:p>
          <a:r>
            <a:rPr lang="en-US"/>
            <a:t>Parent and Family Engagement Plan </a:t>
          </a:r>
        </a:p>
      </dgm:t>
    </dgm:pt>
    <dgm:pt modelId="{401698FF-C60F-4948-851E-A768258CE028}" type="parTrans" cxnId="{6B356C6C-4F3A-4B3C-AFDF-91DA19507B37}">
      <dgm:prSet/>
      <dgm:spPr/>
      <dgm:t>
        <a:bodyPr/>
        <a:lstStyle/>
        <a:p>
          <a:endParaRPr lang="en-US"/>
        </a:p>
      </dgm:t>
    </dgm:pt>
    <dgm:pt modelId="{332A5119-C5AB-4436-9BAD-9060D711977C}" type="sibTrans" cxnId="{6B356C6C-4F3A-4B3C-AFDF-91DA19507B37}">
      <dgm:prSet/>
      <dgm:spPr/>
      <dgm:t>
        <a:bodyPr/>
        <a:lstStyle/>
        <a:p>
          <a:endParaRPr lang="en-US"/>
        </a:p>
      </dgm:t>
    </dgm:pt>
    <dgm:pt modelId="{4BE35798-F2D6-4A50-B75B-3441D07520A2}">
      <dgm:prSet/>
      <dgm:spPr/>
      <dgm:t>
        <a:bodyPr/>
        <a:lstStyle/>
        <a:p>
          <a:r>
            <a:rPr lang="en-US"/>
            <a:t>School</a:t>
          </a:r>
        </a:p>
      </dgm:t>
    </dgm:pt>
    <dgm:pt modelId="{F3406B45-8C45-4889-82C4-4BBE9607DC28}" type="parTrans" cxnId="{0AC1E0CB-5386-4A54-B261-14554D1FE885}">
      <dgm:prSet/>
      <dgm:spPr/>
      <dgm:t>
        <a:bodyPr/>
        <a:lstStyle/>
        <a:p>
          <a:endParaRPr lang="en-US"/>
        </a:p>
      </dgm:t>
    </dgm:pt>
    <dgm:pt modelId="{021BC45D-D828-448C-940C-361A0149A92E}" type="sibTrans" cxnId="{0AC1E0CB-5386-4A54-B261-14554D1FE885}">
      <dgm:prSet/>
      <dgm:spPr/>
      <dgm:t>
        <a:bodyPr/>
        <a:lstStyle/>
        <a:p>
          <a:endParaRPr lang="en-US"/>
        </a:p>
      </dgm:t>
    </dgm:pt>
    <dgm:pt modelId="{72D0ADD3-C16C-4EB7-BB89-993DF79BA003}">
      <dgm:prSet/>
      <dgm:spPr/>
      <dgm:t>
        <a:bodyPr/>
        <a:lstStyle/>
        <a:p>
          <a:r>
            <a:rPr lang="en-US"/>
            <a:t>School-Parent-Student Compact</a:t>
          </a:r>
        </a:p>
      </dgm:t>
    </dgm:pt>
    <dgm:pt modelId="{05611E5C-24D0-444D-803A-3B4F231E6035}" type="parTrans" cxnId="{7B370D1E-A714-43CB-BBA4-59C49028C604}">
      <dgm:prSet/>
      <dgm:spPr/>
      <dgm:t>
        <a:bodyPr/>
        <a:lstStyle/>
        <a:p>
          <a:endParaRPr lang="en-US"/>
        </a:p>
      </dgm:t>
    </dgm:pt>
    <dgm:pt modelId="{B8E9BC0C-D816-4623-BFCF-5DA067245B03}" type="sibTrans" cxnId="{7B370D1E-A714-43CB-BBA4-59C49028C604}">
      <dgm:prSet/>
      <dgm:spPr/>
      <dgm:t>
        <a:bodyPr/>
        <a:lstStyle/>
        <a:p>
          <a:endParaRPr lang="en-US"/>
        </a:p>
      </dgm:t>
    </dgm:pt>
    <dgm:pt modelId="{CB5CF125-274A-404E-8882-B9C619A3ED38}" type="pres">
      <dgm:prSet presAssocID="{3C0A4076-5EFA-4367-9518-E8E746F297F1}" presName="Name0" presStyleCnt="0">
        <dgm:presLayoutVars>
          <dgm:dir/>
          <dgm:animLvl val="lvl"/>
          <dgm:resizeHandles val="exact"/>
        </dgm:presLayoutVars>
      </dgm:prSet>
      <dgm:spPr/>
    </dgm:pt>
    <dgm:pt modelId="{109DD3BA-06ED-4841-BC20-5D29AFC815E6}" type="pres">
      <dgm:prSet presAssocID="{3B10FBA5-4614-40E8-8B3D-EE2A422FD84E}" presName="composite" presStyleCnt="0"/>
      <dgm:spPr/>
    </dgm:pt>
    <dgm:pt modelId="{02DC11F7-DDEC-4DD9-A98A-18F13BB2E942}" type="pres">
      <dgm:prSet presAssocID="{3B10FBA5-4614-40E8-8B3D-EE2A422FD84E}" presName="parTx" presStyleLbl="alignNode1" presStyleIdx="0" presStyleCnt="4">
        <dgm:presLayoutVars>
          <dgm:chMax val="0"/>
          <dgm:chPref val="0"/>
        </dgm:presLayoutVars>
      </dgm:prSet>
      <dgm:spPr/>
    </dgm:pt>
    <dgm:pt modelId="{75119360-EB03-4559-AA8C-5F1DF5CA6066}" type="pres">
      <dgm:prSet presAssocID="{3B10FBA5-4614-40E8-8B3D-EE2A422FD84E}" presName="desTx" presStyleLbl="alignAccFollowNode1" presStyleIdx="0" presStyleCnt="4">
        <dgm:presLayoutVars/>
      </dgm:prSet>
      <dgm:spPr/>
    </dgm:pt>
    <dgm:pt modelId="{8284F42A-87BB-480D-8FA3-EE373E88ADC7}" type="pres">
      <dgm:prSet presAssocID="{1F75E0A9-D75A-46E1-9441-AB4F89BCB1D4}" presName="space" presStyleCnt="0"/>
      <dgm:spPr/>
    </dgm:pt>
    <dgm:pt modelId="{6EE6628D-224D-4451-ABEE-EB35062AF7FA}" type="pres">
      <dgm:prSet presAssocID="{07D70ED1-B3C9-4D0E-AFA2-359F7642A2BC}" presName="composite" presStyleCnt="0"/>
      <dgm:spPr/>
    </dgm:pt>
    <dgm:pt modelId="{26C7581E-E338-471C-BC5B-24C9ADEE7665}" type="pres">
      <dgm:prSet presAssocID="{07D70ED1-B3C9-4D0E-AFA2-359F7642A2BC}" presName="parTx" presStyleLbl="alignNode1" presStyleIdx="1" presStyleCnt="4">
        <dgm:presLayoutVars>
          <dgm:chMax val="0"/>
          <dgm:chPref val="0"/>
        </dgm:presLayoutVars>
      </dgm:prSet>
      <dgm:spPr/>
    </dgm:pt>
    <dgm:pt modelId="{7DC1DD98-98C5-473B-B525-A313979C44C9}" type="pres">
      <dgm:prSet presAssocID="{07D70ED1-B3C9-4D0E-AFA2-359F7642A2BC}" presName="desTx" presStyleLbl="alignAccFollowNode1" presStyleIdx="1" presStyleCnt="4">
        <dgm:presLayoutVars/>
      </dgm:prSet>
      <dgm:spPr/>
    </dgm:pt>
    <dgm:pt modelId="{059F6B35-B537-492D-8096-14B8233E4FAE}" type="pres">
      <dgm:prSet presAssocID="{49CF7F57-5890-4F6C-8EEC-504890AD03D7}" presName="space" presStyleCnt="0"/>
      <dgm:spPr/>
    </dgm:pt>
    <dgm:pt modelId="{568E9078-37F6-4604-971D-6D61B07B1274}" type="pres">
      <dgm:prSet presAssocID="{C89A8287-0CB5-43DA-8E09-30E887949C03}" presName="composite" presStyleCnt="0"/>
      <dgm:spPr/>
    </dgm:pt>
    <dgm:pt modelId="{53F42B5F-20AB-48B6-B957-038A5A4732D8}" type="pres">
      <dgm:prSet presAssocID="{C89A8287-0CB5-43DA-8E09-30E887949C03}" presName="parTx" presStyleLbl="alignNode1" presStyleIdx="2" presStyleCnt="4">
        <dgm:presLayoutVars>
          <dgm:chMax val="0"/>
          <dgm:chPref val="0"/>
        </dgm:presLayoutVars>
      </dgm:prSet>
      <dgm:spPr/>
    </dgm:pt>
    <dgm:pt modelId="{3E22C405-D2CB-4D36-B3E7-082F8DE61626}" type="pres">
      <dgm:prSet presAssocID="{C89A8287-0CB5-43DA-8E09-30E887949C03}" presName="desTx" presStyleLbl="alignAccFollowNode1" presStyleIdx="2" presStyleCnt="4">
        <dgm:presLayoutVars/>
      </dgm:prSet>
      <dgm:spPr/>
    </dgm:pt>
    <dgm:pt modelId="{05387B9F-3815-4B35-859D-C4F833502C23}" type="pres">
      <dgm:prSet presAssocID="{DFEE2F87-FE0D-417F-AF42-07A1A5627074}" presName="space" presStyleCnt="0"/>
      <dgm:spPr/>
    </dgm:pt>
    <dgm:pt modelId="{88DE8DB9-2C29-4FE8-A536-130A16E00B4A}" type="pres">
      <dgm:prSet presAssocID="{4BE35798-F2D6-4A50-B75B-3441D07520A2}" presName="composite" presStyleCnt="0"/>
      <dgm:spPr/>
    </dgm:pt>
    <dgm:pt modelId="{A529A2B3-B965-4E67-B388-B10057DCABDE}" type="pres">
      <dgm:prSet presAssocID="{4BE35798-F2D6-4A50-B75B-3441D07520A2}" presName="parTx" presStyleLbl="alignNode1" presStyleIdx="3" presStyleCnt="4">
        <dgm:presLayoutVars>
          <dgm:chMax val="0"/>
          <dgm:chPref val="0"/>
        </dgm:presLayoutVars>
      </dgm:prSet>
      <dgm:spPr/>
    </dgm:pt>
    <dgm:pt modelId="{75C7A10E-605F-470C-BEB3-29B17A64FD73}" type="pres">
      <dgm:prSet presAssocID="{4BE35798-F2D6-4A50-B75B-3441D07520A2}" presName="desTx" presStyleLbl="alignAccFollowNode1" presStyleIdx="3" presStyleCnt="4">
        <dgm:presLayoutVars/>
      </dgm:prSet>
      <dgm:spPr/>
    </dgm:pt>
  </dgm:ptLst>
  <dgm:cxnLst>
    <dgm:cxn modelId="{072C1716-83EE-4A0A-8F67-912C33B968BB}" srcId="{07D70ED1-B3C9-4D0E-AFA2-359F7642A2BC}" destId="{07434B3A-1CD2-4E47-918C-B864DB3107E1}" srcOrd="0" destOrd="0" parTransId="{AC53C5B0-3211-4FCE-A681-B25F0DD71C8C}" sibTransId="{E59A3E06-962E-419B-B5D0-E1EC62A122C0}"/>
    <dgm:cxn modelId="{7B370D1E-A714-43CB-BBA4-59C49028C604}" srcId="{4BE35798-F2D6-4A50-B75B-3441D07520A2}" destId="{72D0ADD3-C16C-4EB7-BB89-993DF79BA003}" srcOrd="0" destOrd="0" parTransId="{05611E5C-24D0-444D-803A-3B4F231E6035}" sibTransId="{B8E9BC0C-D816-4623-BFCF-5DA067245B03}"/>
    <dgm:cxn modelId="{06C3F120-8735-414D-AC40-DCC342362E3F}" type="presOf" srcId="{4BE35798-F2D6-4A50-B75B-3441D07520A2}" destId="{A529A2B3-B965-4E67-B388-B10057DCABDE}" srcOrd="0" destOrd="0" presId="urn:microsoft.com/office/officeart/2016/7/layout/ChevronBlockProcess"/>
    <dgm:cxn modelId="{1A35452E-3CF6-44BE-8083-E62DF3D85CAC}" type="presOf" srcId="{3C0A4076-5EFA-4367-9518-E8E746F297F1}" destId="{CB5CF125-274A-404E-8882-B9C619A3ED38}" srcOrd="0" destOrd="0" presId="urn:microsoft.com/office/officeart/2016/7/layout/ChevronBlockProcess"/>
    <dgm:cxn modelId="{24B5203F-1BFF-42A3-A6E3-3C2DD0C13ABD}" srcId="{3C0A4076-5EFA-4367-9518-E8E746F297F1}" destId="{07D70ED1-B3C9-4D0E-AFA2-359F7642A2BC}" srcOrd="1" destOrd="0" parTransId="{08EE9B9B-6DF7-43AD-9787-83722F84BE2C}" sibTransId="{49CF7F57-5890-4F6C-8EEC-504890AD03D7}"/>
    <dgm:cxn modelId="{DA5CB241-DB74-4057-A691-EDF590B220B9}" srcId="{3B10FBA5-4614-40E8-8B3D-EE2A422FD84E}" destId="{FBE632E2-3C32-4936-A073-48691E81BC04}" srcOrd="0" destOrd="0" parTransId="{BEC7C82D-C848-4CE5-BA96-A839C786EABA}" sibTransId="{F77E0B98-C1C3-4E48-B690-F96DDF3136DB}"/>
    <dgm:cxn modelId="{4BFD5C66-CABA-418E-8BE6-5FCD7E5C0304}" type="presOf" srcId="{07D70ED1-B3C9-4D0E-AFA2-359F7642A2BC}" destId="{26C7581E-E338-471C-BC5B-24C9ADEE7665}" srcOrd="0" destOrd="0" presId="urn:microsoft.com/office/officeart/2016/7/layout/ChevronBlockProcess"/>
    <dgm:cxn modelId="{6B356C6C-4F3A-4B3C-AFDF-91DA19507B37}" srcId="{C89A8287-0CB5-43DA-8E09-30E887949C03}" destId="{C46D42BE-E8DA-42C5-9530-9B64FBAD349C}" srcOrd="0" destOrd="0" parTransId="{401698FF-C60F-4948-851E-A768258CE028}" sibTransId="{332A5119-C5AB-4436-9BAD-9060D711977C}"/>
    <dgm:cxn modelId="{C69B4C51-DE26-42C6-8B17-1605613E1751}" type="presOf" srcId="{C89A8287-0CB5-43DA-8E09-30E887949C03}" destId="{53F42B5F-20AB-48B6-B957-038A5A4732D8}" srcOrd="0" destOrd="0" presId="urn:microsoft.com/office/officeart/2016/7/layout/ChevronBlockProcess"/>
    <dgm:cxn modelId="{41CE4D54-8C34-48AD-A663-863C025DAFA7}" type="presOf" srcId="{3B10FBA5-4614-40E8-8B3D-EE2A422FD84E}" destId="{02DC11F7-DDEC-4DD9-A98A-18F13BB2E942}" srcOrd="0" destOrd="0" presId="urn:microsoft.com/office/officeart/2016/7/layout/ChevronBlockProcess"/>
    <dgm:cxn modelId="{D4F6195A-4CF2-4F45-8729-5EEAC807DAE2}" type="presOf" srcId="{07434B3A-1CD2-4E47-918C-B864DB3107E1}" destId="{7DC1DD98-98C5-473B-B525-A313979C44C9}" srcOrd="0" destOrd="0" presId="urn:microsoft.com/office/officeart/2016/7/layout/ChevronBlockProcess"/>
    <dgm:cxn modelId="{44BC1AA2-8BD9-4670-A655-887B230BC811}" type="presOf" srcId="{FBE632E2-3C32-4936-A073-48691E81BC04}" destId="{75119360-EB03-4559-AA8C-5F1DF5CA6066}" srcOrd="0" destOrd="0" presId="urn:microsoft.com/office/officeart/2016/7/layout/ChevronBlockProcess"/>
    <dgm:cxn modelId="{4013A3B6-19CD-4E34-9264-E6B315F90849}" srcId="{3C0A4076-5EFA-4367-9518-E8E746F297F1}" destId="{C89A8287-0CB5-43DA-8E09-30E887949C03}" srcOrd="2" destOrd="0" parTransId="{F182342F-5A4D-4BE7-9587-98CA82D2C877}" sibTransId="{DFEE2F87-FE0D-417F-AF42-07A1A5627074}"/>
    <dgm:cxn modelId="{5AD069CA-D9D0-4170-A546-8A746CFCB22E}" type="presOf" srcId="{72D0ADD3-C16C-4EB7-BB89-993DF79BA003}" destId="{75C7A10E-605F-470C-BEB3-29B17A64FD73}" srcOrd="0" destOrd="0" presId="urn:microsoft.com/office/officeart/2016/7/layout/ChevronBlockProcess"/>
    <dgm:cxn modelId="{0AC1E0CB-5386-4A54-B261-14554D1FE885}" srcId="{3C0A4076-5EFA-4367-9518-E8E746F297F1}" destId="{4BE35798-F2D6-4A50-B75B-3441D07520A2}" srcOrd="3" destOrd="0" parTransId="{F3406B45-8C45-4889-82C4-4BBE9607DC28}" sibTransId="{021BC45D-D828-448C-940C-361A0149A92E}"/>
    <dgm:cxn modelId="{0A2093F2-41E2-4507-9A54-592C80E66B7A}" srcId="{3C0A4076-5EFA-4367-9518-E8E746F297F1}" destId="{3B10FBA5-4614-40E8-8B3D-EE2A422FD84E}" srcOrd="0" destOrd="0" parTransId="{13562791-93CD-4F50-A67D-78780CCE320C}" sibTransId="{1F75E0A9-D75A-46E1-9441-AB4F89BCB1D4}"/>
    <dgm:cxn modelId="{11612AF8-7170-4569-9F69-8D1D1378F594}" type="presOf" srcId="{C46D42BE-E8DA-42C5-9530-9B64FBAD349C}" destId="{3E22C405-D2CB-4D36-B3E7-082F8DE61626}" srcOrd="0" destOrd="0" presId="urn:microsoft.com/office/officeart/2016/7/layout/ChevronBlockProcess"/>
    <dgm:cxn modelId="{3D17CE1C-3A68-4484-A8DF-27D1D6F7D49D}" type="presParOf" srcId="{CB5CF125-274A-404E-8882-B9C619A3ED38}" destId="{109DD3BA-06ED-4841-BC20-5D29AFC815E6}" srcOrd="0" destOrd="0" presId="urn:microsoft.com/office/officeart/2016/7/layout/ChevronBlockProcess"/>
    <dgm:cxn modelId="{0AE7BC04-FBE0-4035-ACE2-A4105541538F}" type="presParOf" srcId="{109DD3BA-06ED-4841-BC20-5D29AFC815E6}" destId="{02DC11F7-DDEC-4DD9-A98A-18F13BB2E942}" srcOrd="0" destOrd="0" presId="urn:microsoft.com/office/officeart/2016/7/layout/ChevronBlockProcess"/>
    <dgm:cxn modelId="{6BAC0D14-591B-461B-A5DB-D2342E2F2CD1}" type="presParOf" srcId="{109DD3BA-06ED-4841-BC20-5D29AFC815E6}" destId="{75119360-EB03-4559-AA8C-5F1DF5CA6066}" srcOrd="1" destOrd="0" presId="urn:microsoft.com/office/officeart/2016/7/layout/ChevronBlockProcess"/>
    <dgm:cxn modelId="{F45C5AAD-118E-49EB-9BA7-8E31BB03ED44}" type="presParOf" srcId="{CB5CF125-274A-404E-8882-B9C619A3ED38}" destId="{8284F42A-87BB-480D-8FA3-EE373E88ADC7}" srcOrd="1" destOrd="0" presId="urn:microsoft.com/office/officeart/2016/7/layout/ChevronBlockProcess"/>
    <dgm:cxn modelId="{4787E536-1D2F-4D58-91EC-3E3B2FBB2EE9}" type="presParOf" srcId="{CB5CF125-274A-404E-8882-B9C619A3ED38}" destId="{6EE6628D-224D-4451-ABEE-EB35062AF7FA}" srcOrd="2" destOrd="0" presId="urn:microsoft.com/office/officeart/2016/7/layout/ChevronBlockProcess"/>
    <dgm:cxn modelId="{2055735A-094F-42A0-B2A2-7CBFA5C76B2A}" type="presParOf" srcId="{6EE6628D-224D-4451-ABEE-EB35062AF7FA}" destId="{26C7581E-E338-471C-BC5B-24C9ADEE7665}" srcOrd="0" destOrd="0" presId="urn:microsoft.com/office/officeart/2016/7/layout/ChevronBlockProcess"/>
    <dgm:cxn modelId="{95F929F3-E4BE-4260-ACC9-46B6C9906C51}" type="presParOf" srcId="{6EE6628D-224D-4451-ABEE-EB35062AF7FA}" destId="{7DC1DD98-98C5-473B-B525-A313979C44C9}" srcOrd="1" destOrd="0" presId="urn:microsoft.com/office/officeart/2016/7/layout/ChevronBlockProcess"/>
    <dgm:cxn modelId="{F2F5E410-00D2-4181-905C-210541FA27F0}" type="presParOf" srcId="{CB5CF125-274A-404E-8882-B9C619A3ED38}" destId="{059F6B35-B537-492D-8096-14B8233E4FAE}" srcOrd="3" destOrd="0" presId="urn:microsoft.com/office/officeart/2016/7/layout/ChevronBlockProcess"/>
    <dgm:cxn modelId="{257DBD00-CD61-4CA7-B32B-5D29D320724E}" type="presParOf" srcId="{CB5CF125-274A-404E-8882-B9C619A3ED38}" destId="{568E9078-37F6-4604-971D-6D61B07B1274}" srcOrd="4" destOrd="0" presId="urn:microsoft.com/office/officeart/2016/7/layout/ChevronBlockProcess"/>
    <dgm:cxn modelId="{9AFD5CBC-9168-4780-AFA7-48C94EE563C2}" type="presParOf" srcId="{568E9078-37F6-4604-971D-6D61B07B1274}" destId="{53F42B5F-20AB-48B6-B957-038A5A4732D8}" srcOrd="0" destOrd="0" presId="urn:microsoft.com/office/officeart/2016/7/layout/ChevronBlockProcess"/>
    <dgm:cxn modelId="{06C5E745-B3A0-4CF7-9F35-E04D0EE17F84}" type="presParOf" srcId="{568E9078-37F6-4604-971D-6D61B07B1274}" destId="{3E22C405-D2CB-4D36-B3E7-082F8DE61626}" srcOrd="1" destOrd="0" presId="urn:microsoft.com/office/officeart/2016/7/layout/ChevronBlockProcess"/>
    <dgm:cxn modelId="{BFB5FFDA-A353-4CAC-B69F-B26A7D23C6FC}" type="presParOf" srcId="{CB5CF125-274A-404E-8882-B9C619A3ED38}" destId="{05387B9F-3815-4B35-859D-C4F833502C23}" srcOrd="5" destOrd="0" presId="urn:microsoft.com/office/officeart/2016/7/layout/ChevronBlockProcess"/>
    <dgm:cxn modelId="{C38F8C9E-1E9B-4EC1-9CAE-8A427A15F02D}" type="presParOf" srcId="{CB5CF125-274A-404E-8882-B9C619A3ED38}" destId="{88DE8DB9-2C29-4FE8-A536-130A16E00B4A}" srcOrd="6" destOrd="0" presId="urn:microsoft.com/office/officeart/2016/7/layout/ChevronBlockProcess"/>
    <dgm:cxn modelId="{03A657B1-415F-41E9-AEE1-B211A72B6523}" type="presParOf" srcId="{88DE8DB9-2C29-4FE8-A536-130A16E00B4A}" destId="{A529A2B3-B965-4E67-B388-B10057DCABDE}" srcOrd="0" destOrd="0" presId="urn:microsoft.com/office/officeart/2016/7/layout/ChevronBlockProcess"/>
    <dgm:cxn modelId="{EF4B1460-2CD9-4570-8263-A0571DF99E42}" type="presParOf" srcId="{88DE8DB9-2C29-4FE8-A536-130A16E00B4A}" destId="{75C7A10E-605F-470C-BEB3-29B17A64FD73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8B14B-1A82-4ACE-8E9D-EC88EEE4A8B7}">
      <dsp:nvSpPr>
        <dsp:cNvPr id="0" name=""/>
        <dsp:cNvSpPr/>
      </dsp:nvSpPr>
      <dsp:spPr>
        <a:xfrm>
          <a:off x="0" y="0"/>
          <a:ext cx="5561634" cy="1551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Title I is the </a:t>
          </a:r>
          <a:r>
            <a:rPr lang="en-US" sz="2300" b="1" kern="1200" dirty="0"/>
            <a:t>largest</a:t>
          </a:r>
          <a:r>
            <a:rPr lang="en-US" sz="2300" kern="1200" dirty="0"/>
            <a:t> federal assistance program for our nation’s schools.</a:t>
          </a:r>
        </a:p>
      </dsp:txBody>
      <dsp:txXfrm>
        <a:off x="45438" y="45438"/>
        <a:ext cx="3887571" cy="1460507"/>
      </dsp:txXfrm>
    </dsp:sp>
    <dsp:sp modelId="{0774B8CE-73FF-4ACA-8469-045E51A8677D}">
      <dsp:nvSpPr>
        <dsp:cNvPr id="0" name=""/>
        <dsp:cNvSpPr/>
      </dsp:nvSpPr>
      <dsp:spPr>
        <a:xfrm>
          <a:off x="483279" y="1783511"/>
          <a:ext cx="5561634" cy="1551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program serves </a:t>
          </a:r>
          <a:r>
            <a:rPr lang="en-US" sz="2300" b="1" kern="1200" dirty="0"/>
            <a:t>99</a:t>
          </a:r>
          <a:r>
            <a:rPr lang="en-US" sz="2300" kern="1200" dirty="0"/>
            <a:t> schools in Pinellas County including eligible students in </a:t>
          </a:r>
          <a:r>
            <a:rPr lang="en-US" sz="2300" b="1" kern="1200" dirty="0"/>
            <a:t>39</a:t>
          </a:r>
          <a:r>
            <a:rPr lang="en-US" sz="2300" kern="1200" dirty="0"/>
            <a:t> non-public schools.</a:t>
          </a:r>
        </a:p>
      </dsp:txBody>
      <dsp:txXfrm>
        <a:off x="528717" y="1828949"/>
        <a:ext cx="3971626" cy="1460507"/>
      </dsp:txXfrm>
    </dsp:sp>
    <dsp:sp modelId="{79C125BD-2D8A-41E9-A02C-3E423DD85819}">
      <dsp:nvSpPr>
        <dsp:cNvPr id="0" name=""/>
        <dsp:cNvSpPr/>
      </dsp:nvSpPr>
      <dsp:spPr>
        <a:xfrm>
          <a:off x="891088" y="3463514"/>
          <a:ext cx="5561634" cy="1551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Title l goal is that</a:t>
          </a:r>
          <a:r>
            <a:rPr lang="en-US" sz="2300" b="0" i="0" kern="1200"/>
            <a:t> </a:t>
          </a:r>
          <a:r>
            <a:rPr lang="en-US" sz="2300" b="1" i="0" kern="1200"/>
            <a:t>every</a:t>
          </a:r>
          <a:r>
            <a:rPr lang="en-US" sz="2300" i="0" kern="1200"/>
            <a:t> student achieves </a:t>
          </a:r>
          <a:r>
            <a:rPr lang="en-US" sz="2300" b="1" i="0" kern="1200"/>
            <a:t>high</a:t>
          </a:r>
          <a:r>
            <a:rPr lang="en-US" sz="2300" i="0" kern="1200"/>
            <a:t> levels of academic proficiency.</a:t>
          </a:r>
          <a:endParaRPr lang="en-US" sz="2300" kern="1200"/>
        </a:p>
      </dsp:txBody>
      <dsp:txXfrm>
        <a:off x="936526" y="3508952"/>
        <a:ext cx="3971626" cy="1460507"/>
      </dsp:txXfrm>
    </dsp:sp>
    <dsp:sp modelId="{E419F3D1-27E7-4013-83B3-200A6CF9783C}">
      <dsp:nvSpPr>
        <dsp:cNvPr id="0" name=""/>
        <dsp:cNvSpPr/>
      </dsp:nvSpPr>
      <dsp:spPr>
        <a:xfrm>
          <a:off x="4553235" y="1176465"/>
          <a:ext cx="1008399" cy="10083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780125" y="1176465"/>
        <a:ext cx="554619" cy="758820"/>
      </dsp:txXfrm>
    </dsp:sp>
    <dsp:sp modelId="{00EDFB36-A946-4C73-886A-C5334815E17E}">
      <dsp:nvSpPr>
        <dsp:cNvPr id="0" name=""/>
        <dsp:cNvSpPr/>
      </dsp:nvSpPr>
      <dsp:spPr>
        <a:xfrm>
          <a:off x="5043967" y="2976069"/>
          <a:ext cx="1008399" cy="10083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270857" y="2976069"/>
        <a:ext cx="554619" cy="758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D83E3-DED0-4A09-B1A5-7DF0289802D2}">
      <dsp:nvSpPr>
        <dsp:cNvPr id="0" name=""/>
        <dsp:cNvSpPr/>
      </dsp:nvSpPr>
      <dsp:spPr>
        <a:xfrm>
          <a:off x="2336379" y="39057"/>
          <a:ext cx="9418321" cy="1421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742" tIns="360977" rIns="182742" bIns="360977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Be provided information on your child’s level of achievement on assessments in Reading/Language Arts, Writing, Mathematics, and Science. </a:t>
          </a:r>
        </a:p>
      </dsp:txBody>
      <dsp:txXfrm>
        <a:off x="2336379" y="39057"/>
        <a:ext cx="9418321" cy="1421169"/>
      </dsp:txXfrm>
    </dsp:sp>
    <dsp:sp modelId="{0D6CA68F-E5ED-454D-B1FE-5DF71F8AC0B3}">
      <dsp:nvSpPr>
        <dsp:cNvPr id="0" name=""/>
        <dsp:cNvSpPr/>
      </dsp:nvSpPr>
      <dsp:spPr>
        <a:xfrm>
          <a:off x="0" y="1666"/>
          <a:ext cx="2354580" cy="14211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597" tIns="140380" rIns="124597" bIns="1403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Be</a:t>
          </a:r>
        </a:p>
      </dsp:txBody>
      <dsp:txXfrm>
        <a:off x="0" y="1666"/>
        <a:ext cx="2354580" cy="1421169"/>
      </dsp:txXfrm>
    </dsp:sp>
    <dsp:sp modelId="{8DDCC77A-DAE7-4E12-8E4E-66D8D2811F46}">
      <dsp:nvSpPr>
        <dsp:cNvPr id="0" name=""/>
        <dsp:cNvSpPr/>
      </dsp:nvSpPr>
      <dsp:spPr>
        <a:xfrm>
          <a:off x="2354580" y="1508106"/>
          <a:ext cx="9418321" cy="1421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742" tIns="360977" rIns="182742" bIns="360977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Request and receive information on the qualifications of your child’s teacher and supplemental personnel working with your child.</a:t>
          </a:r>
        </a:p>
      </dsp:txBody>
      <dsp:txXfrm>
        <a:off x="2354580" y="1508106"/>
        <a:ext cx="9418321" cy="1421169"/>
      </dsp:txXfrm>
    </dsp:sp>
    <dsp:sp modelId="{418EEE20-A6D0-4CA4-A333-3B9C7168175F}">
      <dsp:nvSpPr>
        <dsp:cNvPr id="0" name=""/>
        <dsp:cNvSpPr/>
      </dsp:nvSpPr>
      <dsp:spPr>
        <a:xfrm>
          <a:off x="0" y="1490696"/>
          <a:ext cx="2354580" cy="1421169"/>
        </a:xfrm>
        <a:prstGeom prst="rect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597" tIns="140380" rIns="124597" bIns="1403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0" y="1490696"/>
        <a:ext cx="2354580" cy="1421169"/>
      </dsp:txXfrm>
    </dsp:sp>
    <dsp:sp modelId="{C6B89B84-C18F-47A6-A131-B47C2BF3021C}">
      <dsp:nvSpPr>
        <dsp:cNvPr id="0" name=""/>
        <dsp:cNvSpPr/>
      </dsp:nvSpPr>
      <dsp:spPr>
        <a:xfrm>
          <a:off x="2354580" y="2971910"/>
          <a:ext cx="9418321" cy="13336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742" tIns="360977" rIns="182742" bIns="360977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Be notified of non-highly qualified or out-of-field teachers at the school. </a:t>
          </a:r>
        </a:p>
      </dsp:txBody>
      <dsp:txXfrm>
        <a:off x="2354580" y="2971910"/>
        <a:ext cx="9418321" cy="1333625"/>
      </dsp:txXfrm>
    </dsp:sp>
    <dsp:sp modelId="{2976F985-A2C3-4C59-B8B1-C49C001F0CE6}">
      <dsp:nvSpPr>
        <dsp:cNvPr id="0" name=""/>
        <dsp:cNvSpPr/>
      </dsp:nvSpPr>
      <dsp:spPr>
        <a:xfrm>
          <a:off x="0" y="3014545"/>
          <a:ext cx="2354580" cy="14211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597" tIns="140380" rIns="124597" bIns="1403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Be</a:t>
          </a:r>
        </a:p>
      </dsp:txBody>
      <dsp:txXfrm>
        <a:off x="0" y="3014545"/>
        <a:ext cx="2354580" cy="1421169"/>
      </dsp:txXfrm>
    </dsp:sp>
    <dsp:sp modelId="{43479D59-0A6C-4FC2-972B-04822DD5D18A}">
      <dsp:nvSpPr>
        <dsp:cNvPr id="0" name=""/>
        <dsp:cNvSpPr/>
      </dsp:nvSpPr>
      <dsp:spPr>
        <a:xfrm>
          <a:off x="2363777" y="4393079"/>
          <a:ext cx="9409124" cy="1656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63" tIns="360977" rIns="182563" bIns="360977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Be informed if your child is taught by a non-highly qualified teacher for four or more consecutive weeks.</a:t>
          </a:r>
        </a:p>
      </dsp:txBody>
      <dsp:txXfrm>
        <a:off x="2363777" y="4393079"/>
        <a:ext cx="9409124" cy="1656870"/>
      </dsp:txXfrm>
    </dsp:sp>
    <dsp:sp modelId="{9653E162-1CC2-459B-BC79-3404DE926644}">
      <dsp:nvSpPr>
        <dsp:cNvPr id="0" name=""/>
        <dsp:cNvSpPr/>
      </dsp:nvSpPr>
      <dsp:spPr>
        <a:xfrm>
          <a:off x="0" y="4638835"/>
          <a:ext cx="2352281" cy="14211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75" tIns="140380" rIns="124475" bIns="1403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Be</a:t>
          </a:r>
        </a:p>
      </dsp:txBody>
      <dsp:txXfrm>
        <a:off x="0" y="4638835"/>
        <a:ext cx="2352281" cy="14211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C11F7-DDEC-4DD9-A98A-18F13BB2E942}">
      <dsp:nvSpPr>
        <dsp:cNvPr id="0" name=""/>
        <dsp:cNvSpPr/>
      </dsp:nvSpPr>
      <dsp:spPr>
        <a:xfrm>
          <a:off x="16792" y="1002030"/>
          <a:ext cx="3691325" cy="1107397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33" tIns="136733" rIns="136733" bIns="13673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School</a:t>
          </a:r>
        </a:p>
      </dsp:txBody>
      <dsp:txXfrm>
        <a:off x="349011" y="1002030"/>
        <a:ext cx="3026887" cy="1107397"/>
      </dsp:txXfrm>
    </dsp:sp>
    <dsp:sp modelId="{75119360-EB03-4559-AA8C-5F1DF5CA6066}">
      <dsp:nvSpPr>
        <dsp:cNvPr id="0" name=""/>
        <dsp:cNvSpPr/>
      </dsp:nvSpPr>
      <dsp:spPr>
        <a:xfrm>
          <a:off x="16792" y="2109428"/>
          <a:ext cx="3359106" cy="18986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44" tIns="265444" rIns="265444" bIns="530888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School Improvement Plan (SIP)</a:t>
          </a:r>
        </a:p>
      </dsp:txBody>
      <dsp:txXfrm>
        <a:off x="16792" y="2109428"/>
        <a:ext cx="3359106" cy="1898693"/>
      </dsp:txXfrm>
    </dsp:sp>
    <dsp:sp modelId="{26C7581E-E338-471C-BC5B-24C9ADEE7665}">
      <dsp:nvSpPr>
        <dsp:cNvPr id="0" name=""/>
        <dsp:cNvSpPr/>
      </dsp:nvSpPr>
      <dsp:spPr>
        <a:xfrm>
          <a:off x="3635286" y="1002030"/>
          <a:ext cx="3691325" cy="1107397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33" tIns="136733" rIns="136733" bIns="13673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Title</a:t>
          </a:r>
        </a:p>
      </dsp:txBody>
      <dsp:txXfrm>
        <a:off x="3967505" y="1002030"/>
        <a:ext cx="3026887" cy="1107397"/>
      </dsp:txXfrm>
    </dsp:sp>
    <dsp:sp modelId="{7DC1DD98-98C5-473B-B525-A313979C44C9}">
      <dsp:nvSpPr>
        <dsp:cNvPr id="0" name=""/>
        <dsp:cNvSpPr/>
      </dsp:nvSpPr>
      <dsp:spPr>
        <a:xfrm>
          <a:off x="3635286" y="2109428"/>
          <a:ext cx="3359106" cy="189869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44" tIns="265444" rIns="265444" bIns="530888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Title I Schoolwide Plan </a:t>
          </a:r>
        </a:p>
      </dsp:txBody>
      <dsp:txXfrm>
        <a:off x="3635286" y="2109428"/>
        <a:ext cx="3359106" cy="1898693"/>
      </dsp:txXfrm>
    </dsp:sp>
    <dsp:sp modelId="{53F42B5F-20AB-48B6-B957-038A5A4732D8}">
      <dsp:nvSpPr>
        <dsp:cNvPr id="0" name=""/>
        <dsp:cNvSpPr/>
      </dsp:nvSpPr>
      <dsp:spPr>
        <a:xfrm>
          <a:off x="7253781" y="1002030"/>
          <a:ext cx="3691325" cy="1107397"/>
        </a:xfrm>
        <a:prstGeom prst="chevron">
          <a:avLst>
            <a:gd name="adj" fmla="val 3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33" tIns="136733" rIns="136733" bIns="13673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Parent</a:t>
          </a:r>
        </a:p>
      </dsp:txBody>
      <dsp:txXfrm>
        <a:off x="7586000" y="1002030"/>
        <a:ext cx="3026887" cy="1107397"/>
      </dsp:txXfrm>
    </dsp:sp>
    <dsp:sp modelId="{3E22C405-D2CB-4D36-B3E7-082F8DE61626}">
      <dsp:nvSpPr>
        <dsp:cNvPr id="0" name=""/>
        <dsp:cNvSpPr/>
      </dsp:nvSpPr>
      <dsp:spPr>
        <a:xfrm>
          <a:off x="7253781" y="2109428"/>
          <a:ext cx="3359106" cy="189869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44" tIns="265444" rIns="265444" bIns="530888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Parent and Family Engagement Plan </a:t>
          </a:r>
        </a:p>
      </dsp:txBody>
      <dsp:txXfrm>
        <a:off x="7253781" y="2109428"/>
        <a:ext cx="3359106" cy="1898693"/>
      </dsp:txXfrm>
    </dsp:sp>
    <dsp:sp modelId="{A529A2B3-B965-4E67-B388-B10057DCABDE}">
      <dsp:nvSpPr>
        <dsp:cNvPr id="0" name=""/>
        <dsp:cNvSpPr/>
      </dsp:nvSpPr>
      <dsp:spPr>
        <a:xfrm>
          <a:off x="10872276" y="1002030"/>
          <a:ext cx="3691325" cy="1107397"/>
        </a:xfrm>
        <a:prstGeom prst="chevron">
          <a:avLst>
            <a:gd name="adj" fmla="val 3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733" tIns="136733" rIns="136733" bIns="13673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School</a:t>
          </a:r>
        </a:p>
      </dsp:txBody>
      <dsp:txXfrm>
        <a:off x="11204495" y="1002030"/>
        <a:ext cx="3026887" cy="1107397"/>
      </dsp:txXfrm>
    </dsp:sp>
    <dsp:sp modelId="{75C7A10E-605F-470C-BEB3-29B17A64FD73}">
      <dsp:nvSpPr>
        <dsp:cNvPr id="0" name=""/>
        <dsp:cNvSpPr/>
      </dsp:nvSpPr>
      <dsp:spPr>
        <a:xfrm>
          <a:off x="10872276" y="2109428"/>
          <a:ext cx="3359106" cy="189869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44" tIns="265444" rIns="265444" bIns="530888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School-Parent-Student Compact</a:t>
          </a:r>
        </a:p>
      </dsp:txBody>
      <dsp:txXfrm>
        <a:off x="10872276" y="2109428"/>
        <a:ext cx="3359106" cy="1898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26550-BF8F-4131-BCC6-6F9DB1A164E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8B635-FF8A-4053-AF9A-C6460EA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15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r5daaMTEN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our Title I Annual Meeting. My name is Donita Moody. I am the proud principal of Azalea. This presentation will provide important information about our Title I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B635-FF8A-4053-AF9A-C6460EA9B2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16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</a:prst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As a parent of a student attending a Pinellas County  Public School, you have the right to… </a:t>
            </a:r>
            <a:r>
              <a:rPr lang="en-US" dirty="0"/>
              <a:t>-Be provided information on your child’s level of achievement on assessments  and to</a:t>
            </a:r>
          </a:p>
          <a:p>
            <a:r>
              <a:rPr lang="en-US" dirty="0"/>
              <a:t>-Request and receive information on the qualifications of your child’s teacher and supplemental personnel working with your child.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B635-FF8A-4053-AF9A-C6460EA9B2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50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tabLst/>
              <a:defRPr/>
            </a:pPr>
            <a:r>
              <a:rPr lang="en-US" sz="11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As a Title I parent you have the right to be involved in the development of the following plans for our school which can be found on our website.</a:t>
            </a:r>
            <a:endParaRPr lang="en-US" sz="1100" dirty="0">
              <a:solidFill>
                <a:schemeClr val="tx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lvl="0">
              <a:buClr>
                <a:schemeClr val="accent3"/>
              </a:buClr>
              <a:buSzPts val="1400"/>
              <a:defRPr/>
            </a:pPr>
            <a:r>
              <a:rPr lang="en-US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School Improvement Plan, Title I Schoolwide Plan, School’s, </a:t>
            </a:r>
            <a:r>
              <a:rPr lang="en-US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Parent and Family Engagement Plan, and the</a:t>
            </a:r>
            <a:r>
              <a:rPr lang="en-US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Compact, </a:t>
            </a:r>
            <a:endParaRPr lang="en-US" dirty="0">
              <a:solidFill>
                <a:srgbClr val="FF0000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tabLst/>
              <a:defRPr/>
            </a:pPr>
            <a:endParaRPr lang="en-US" b="1" dirty="0">
              <a:solidFill>
                <a:schemeClr val="bg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tabLst/>
              <a:defRPr/>
            </a:pPr>
            <a:endParaRPr lang="en-US" dirty="0"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tabLst/>
              <a:defRPr/>
            </a:pPr>
            <a:endParaRPr lang="en-US" b="1" dirty="0">
              <a:solidFill>
                <a:schemeClr val="bg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n-US" dirty="0">
              <a:solidFill>
                <a:srgbClr val="FF0000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64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17500">
              <a:buClr>
                <a:srgbClr val="000000"/>
              </a:buClr>
              <a:buSzPts val="1400"/>
              <a:buFont typeface="Arial"/>
              <a:buChar char="●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The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purpose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of the compact is to foster student achievement </a:t>
            </a:r>
            <a:r>
              <a:rPr lang="en-US" dirty="0"/>
              <a:t>At the elementary level, school compacts are used as a progress monitoring tool through the year during parent teacher conferences.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47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 of what our compact looks like. offers ways that we can work together to help our students succeed.</a:t>
            </a:r>
          </a:p>
        </p:txBody>
      </p:sp>
    </p:spTree>
    <p:extLst>
      <p:ext uri="{BB962C8B-B14F-4D97-AF65-F5344CB8AC3E}">
        <p14:creationId xmlns:p14="http://schemas.microsoft.com/office/powerpoint/2010/main" val="706557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encourage you to increase engagement by joining our monthly School Advisory Committee and SAC Meetings and Parent Teacher Association Meetings </a:t>
            </a:r>
          </a:p>
          <a:p>
            <a:r>
              <a:rPr lang="en-US" dirty="0"/>
              <a:t>PTA Meetings in addition to other school events</a:t>
            </a:r>
          </a:p>
        </p:txBody>
      </p:sp>
    </p:spTree>
    <p:extLst>
      <p:ext uri="{BB962C8B-B14F-4D97-AF65-F5344CB8AC3E}">
        <p14:creationId xmlns:p14="http://schemas.microsoft.com/office/powerpoint/2010/main" val="1107496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r>
              <a:rPr lang="en-US" b="1" dirty="0">
                <a:solidFill>
                  <a:srgbClr val="FF0000"/>
                </a:solidFill>
              </a:rPr>
              <a:t>Take out your phone and use this QR code.</a:t>
            </a:r>
          </a:p>
          <a:p>
            <a:pPr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endParaRPr lang="en-US" dirty="0"/>
          </a:p>
          <a:p>
            <a:pPr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r>
              <a:rPr lang="en-US" dirty="0"/>
              <a:t>As listed in the previous slide, the PFEP ensures that families are provided with flexible meeting times.</a:t>
            </a:r>
          </a:p>
          <a:p>
            <a:pPr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endParaRPr lang="en-US" dirty="0"/>
          </a:p>
          <a:p>
            <a:pPr algn="ctr"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r>
              <a:rPr lang="en-US" b="1" dirty="0">
                <a:solidFill>
                  <a:srgbClr val="FF0000"/>
                </a:solidFill>
                <a:latin typeface="Tw Cen MT" panose="020B0602020104020603"/>
              </a:rPr>
              <a:t>Take out your phone!</a:t>
            </a:r>
          </a:p>
          <a:p>
            <a:pPr algn="ctr"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r>
              <a:rPr lang="en-US" dirty="0">
                <a:solidFill>
                  <a:prstClr val="black"/>
                </a:solidFill>
                <a:latin typeface="Tw Cen MT" panose="020B0602020104020603"/>
              </a:rPr>
              <a:t>Please use this QR code to provide your input.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376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curriculum, instruction and assessments are based on student-centered expectations.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BE511-0B8B-4937-A477-10F91184C1C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05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visit Edudata.fldoe.org to access additional information regarding the FL DOE accountability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B635-FF8A-4053-AF9A-C6460EA9B2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79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indent="-323533" defTabSz="931774">
              <a:defRPr/>
            </a:pPr>
            <a:endParaRPr lang="en-US" dirty="0"/>
          </a:p>
          <a:p>
            <a:pPr marL="465887" indent="-323533" defTabSz="931774">
              <a:defRPr/>
            </a:pPr>
            <a:r>
              <a:rPr lang="en-US" sz="1800" dirty="0"/>
              <a:t>The District has a Parent and Family Engagement Plan. The Parent Advisory Council (PAC) is responsible for reviewing and revising the District PFEP. PAC meets twice a year, if you are interested in representing our school please notify, Principal Donita O. Moody.</a:t>
            </a:r>
          </a:p>
          <a:p>
            <a:pPr marL="465887" indent="-323533" defTabSz="931774">
              <a:defRPr/>
            </a:pPr>
            <a:endParaRPr lang="en-US" sz="1800" dirty="0"/>
          </a:p>
          <a:p>
            <a:pPr marL="465887" indent="-323533" defTabSz="931774">
              <a:defRPr/>
            </a:pPr>
            <a:endParaRPr lang="en-US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marL="465887" indent="-323533" defTabSz="931774">
              <a:defRPr/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https://forms.office.com/r/r5daaMTENE\</a:t>
            </a:r>
            <a:endParaRPr lang="en-US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5887" indent="-323533" defTabSz="931774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423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additional FAMILY resources. This presentation will be added to our website so you have access to it beyond today.</a:t>
            </a:r>
          </a:p>
        </p:txBody>
      </p:sp>
    </p:spTree>
    <p:extLst>
      <p:ext uri="{BB962C8B-B14F-4D97-AF65-F5344CB8AC3E}">
        <p14:creationId xmlns:p14="http://schemas.microsoft.com/office/powerpoint/2010/main" val="319887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Title I program in Pinellas county serves 99 schools which includes 39 non-public schools. The goal is that every student achieves high levels of academic proficiency.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B635-FF8A-4053-AF9A-C6460EA9B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4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again for attending our Title I annual meeting.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B635-FF8A-4053-AF9A-C6460EA9B2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4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The Florida Department of Education receives funds from the federal government. Districts receive Title I funds from Department of Education, and district distributes these funds to schools based on the percentage of children eligible for free/reduced price lunch.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B635-FF8A-4053-AF9A-C6460EA9B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77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Definition: Title I Supplemental resources provide additional academic support and learning opportunities for economically disadvantaged students.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B635-FF8A-4053-AF9A-C6460EA9B2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3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the FAST data and school grades, there is a lot to celebrate!! We earned an A. Title I funds provided additional instructional supports and resources to help us reach our goal.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B635-FF8A-4053-AF9A-C6460EA9B2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66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I funds are uses to provide hourly teachers, an MTSS coach, and instructional materials.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B635-FF8A-4053-AF9A-C6460EA9B2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78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ed75ccf_0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Your input is important to us and helps us with schoolwide planning. Please use the input form in your child’s classroom to provide input regarding title I.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Azalea Elementary is provided approximately $60,000 to pay for supplemental resources and programs for increased student achievement.</a:t>
            </a:r>
          </a:p>
          <a:p>
            <a:endParaRPr lang="en-US" sz="1200" dirty="0"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B635-FF8A-4053-AF9A-C6460EA9B2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02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/>
              <a:t>Our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Allocation for Parent and Family Engagement-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$5,200 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will include 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Classroom Instructional Materials $2,500.00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ED7D3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Purchases for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ED7D3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Parent Workshops - $2,200.00</a:t>
            </a:r>
            <a:endParaRPr lang="en-US" sz="1200" dirty="0">
              <a:solidFill>
                <a:srgbClr val="27CED7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578"/>
              </a:spcBef>
            </a:pPr>
            <a:r>
              <a:rPr lang="en-US" sz="12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Central Printing  $500</a:t>
            </a:r>
            <a:endParaRPr lang="en-US" sz="1200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BE511-0B8B-4937-A477-10F91184C1C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562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4" y="7896160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62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4196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1143000"/>
            <a:ext cx="3943350" cy="81153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5903" y="1143000"/>
            <a:ext cx="11372850" cy="811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5087600" y="88894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0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787400" y="716776"/>
            <a:ext cx="12925200" cy="17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1787400" y="2400300"/>
            <a:ext cx="4742400" cy="74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spcBef>
                <a:spcPts val="1200"/>
              </a:spcBef>
              <a:spcAft>
                <a:spcPts val="0"/>
              </a:spcAft>
              <a:buSzPts val="1400"/>
              <a:buChar char="▷"/>
              <a:defRPr sz="2800"/>
            </a:lvl1pPr>
            <a:lvl2pPr marL="1828800" lvl="1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marL="2743200" lvl="2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marL="3657600" lvl="3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marL="4572000" lvl="4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marL="5486400" lvl="5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marL="6400800" lvl="6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marL="7315200" lvl="7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marL="8229600" lvl="8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6772808" y="2400300"/>
            <a:ext cx="4742400" cy="74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spcBef>
                <a:spcPts val="1200"/>
              </a:spcBef>
              <a:spcAft>
                <a:spcPts val="0"/>
              </a:spcAft>
              <a:buSzPts val="1400"/>
              <a:buChar char="▷"/>
              <a:defRPr sz="2800"/>
            </a:lvl1pPr>
            <a:lvl2pPr marL="1828800" lvl="1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marL="2743200" lvl="2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marL="3657600" lvl="3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marL="4572000" lvl="4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marL="5486400" lvl="5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marL="6400800" lvl="6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marL="7315200" lvl="7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marL="8229600" lvl="8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11758214" y="2400300"/>
            <a:ext cx="4742400" cy="74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spcBef>
                <a:spcPts val="1200"/>
              </a:spcBef>
              <a:spcAft>
                <a:spcPts val="0"/>
              </a:spcAft>
              <a:buSzPts val="1400"/>
              <a:buChar char="▷"/>
              <a:defRPr sz="2800"/>
            </a:lvl1pPr>
            <a:lvl2pPr marL="1828800" lvl="1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marL="2743200" lvl="2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marL="3657600" lvl="3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marL="4572000" lvl="4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marL="5486400" lvl="5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marL="6400800" lvl="6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marL="7315200" lvl="7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marL="8229600" lvl="8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6961150" y="9393866"/>
            <a:ext cx="10974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7994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0450" y="5525450"/>
            <a:ext cx="13473000" cy="23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8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8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8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8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8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8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8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8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8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225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787400" y="716776"/>
            <a:ext cx="12925200" cy="17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787400" y="2747176"/>
            <a:ext cx="12925200" cy="71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1828800" lvl="1" indent="-762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2743200" lvl="2" indent="-762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3657600" lvl="3" indent="-762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4572000" lvl="4" indent="-762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5486400" lvl="5" indent="-762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6400800" lvl="6" indent="-762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7315200" lvl="7" indent="-762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8229600" lvl="8" indent="-762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6961150" y="9393866"/>
            <a:ext cx="10974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8696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787400" y="716776"/>
            <a:ext cx="12925200" cy="17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1787250" y="2400300"/>
            <a:ext cx="6273600" cy="74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▷"/>
              <a:defRPr sz="4000"/>
            </a:lvl1pPr>
            <a:lvl2pPr marL="1828800" lvl="1" indent="-7112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0"/>
            </a:lvl2pPr>
            <a:lvl3pPr marL="2743200" lvl="2" indent="-711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0"/>
            </a:lvl3pPr>
            <a:lvl4pPr marL="3657600" lvl="3" indent="-7112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4000"/>
            </a:lvl4pPr>
            <a:lvl5pPr marL="4572000" lvl="4" indent="-7112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0"/>
            </a:lvl5pPr>
            <a:lvl6pPr marL="5486400" lvl="5" indent="-711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0"/>
            </a:lvl6pPr>
            <a:lvl7pPr marL="6400800" lvl="6" indent="-7112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4000"/>
            </a:lvl7pPr>
            <a:lvl8pPr marL="7315200" lvl="7" indent="-7112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0"/>
            </a:lvl8pPr>
            <a:lvl9pPr marL="8229600" lvl="8" indent="-711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8438912" y="2400300"/>
            <a:ext cx="6273600" cy="74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▷"/>
              <a:defRPr sz="4000"/>
            </a:lvl1pPr>
            <a:lvl2pPr marL="1828800" lvl="1" indent="-7112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0"/>
            </a:lvl2pPr>
            <a:lvl3pPr marL="2743200" lvl="2" indent="-711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0"/>
            </a:lvl3pPr>
            <a:lvl4pPr marL="3657600" lvl="3" indent="-7112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4000"/>
            </a:lvl4pPr>
            <a:lvl5pPr marL="4572000" lvl="4" indent="-7112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0"/>
            </a:lvl5pPr>
            <a:lvl6pPr marL="5486400" lvl="5" indent="-711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0"/>
            </a:lvl6pPr>
            <a:lvl7pPr marL="6400800" lvl="6" indent="-7112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4000"/>
            </a:lvl7pPr>
            <a:lvl8pPr marL="7315200" lvl="7" indent="-7112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0"/>
            </a:lvl8pPr>
            <a:lvl9pPr marL="8229600" lvl="8" indent="-711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6961150" y="9393866"/>
            <a:ext cx="10974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5605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5256" y="1155701"/>
            <a:ext cx="16173450" cy="50292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13200" spc="-18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1269" y="6310314"/>
            <a:ext cx="13842302" cy="2468880"/>
          </a:xfrm>
        </p:spPr>
        <p:txBody>
          <a:bodyPr>
            <a:norm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685800" indent="0" algn="ctr">
              <a:buNone/>
              <a:defRPr sz="42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1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50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1151129"/>
            <a:ext cx="16171164" cy="503377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13200" b="0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1268" y="6306314"/>
            <a:ext cx="13839444" cy="2468880"/>
          </a:xfrm>
        </p:spPr>
        <p:txBody>
          <a:bodyPr anchor="t">
            <a:norm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42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4984" y="2997201"/>
            <a:ext cx="6995160" cy="565099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16995" y="2997201"/>
            <a:ext cx="6995160" cy="565099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27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8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4984" y="3060701"/>
            <a:ext cx="6995160" cy="1085100"/>
          </a:xfrm>
        </p:spPr>
        <p:txBody>
          <a:bodyPr anchor="ctr">
            <a:normAutofit/>
          </a:bodyPr>
          <a:lstStyle>
            <a:lvl1pPr marL="0" indent="0">
              <a:buNone/>
              <a:defRPr sz="3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4984" y="4129626"/>
            <a:ext cx="6995160" cy="480060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11412" y="3057653"/>
            <a:ext cx="6995160" cy="1083564"/>
          </a:xfrm>
        </p:spPr>
        <p:txBody>
          <a:bodyPr anchor="ctr">
            <a:normAutofit/>
          </a:bodyPr>
          <a:lstStyle>
            <a:lvl1pPr marL="0" indent="0">
              <a:buNone/>
              <a:defRPr sz="3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11412" y="4126485"/>
            <a:ext cx="6995160" cy="480060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59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29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0" y="0"/>
            <a:ext cx="685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392106" y="813423"/>
            <a:ext cx="5074920" cy="288036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43000"/>
            <a:ext cx="9144000" cy="685800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13973" y="3767720"/>
            <a:ext cx="5097780" cy="4690481"/>
          </a:xfrm>
        </p:spPr>
        <p:txBody>
          <a:bodyPr>
            <a:norm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>
                <a:solidFill>
                  <a:srgbClr val="262626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47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836" y="8128001"/>
            <a:ext cx="16171164" cy="919925"/>
          </a:xfrm>
        </p:spPr>
        <p:txBody>
          <a:bodyPr anchor="b">
            <a:normAutofit/>
          </a:bodyPr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8288000" cy="799642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1200"/>
              </a:spcBef>
              <a:buNone/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4984" y="8864603"/>
            <a:ext cx="13844016" cy="8001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100">
                <a:solidFill>
                  <a:srgbClr val="262626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82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115925" y="1042988"/>
            <a:ext cx="3943350" cy="72009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7288" y="1071563"/>
            <a:ext cx="11601450" cy="810101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07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b="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4" y="7896160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688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6190" y="3429000"/>
            <a:ext cx="7132320" cy="6035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3980" y="3429000"/>
            <a:ext cx="7132320" cy="6035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950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450" b="0" cap="none" baseline="0">
                <a:solidFill>
                  <a:schemeClr val="accent1"/>
                </a:solidFill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6192" y="4451683"/>
            <a:ext cx="7132320" cy="5012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8633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45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27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86332" y="4451683"/>
            <a:ext cx="7132320" cy="5012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61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38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6105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36192" y="707264"/>
            <a:ext cx="6583680" cy="260604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0" y="1234440"/>
            <a:ext cx="8517636" cy="777697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192" y="3386259"/>
            <a:ext cx="6583680" cy="5643442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900"/>
              </a:spcBef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3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8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2"/>
            <a:ext cx="18283428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5900" y="7440208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4" y="7896160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689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3" y="3429000"/>
            <a:ext cx="14580110" cy="603504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6195" y="9706056"/>
            <a:ext cx="323121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4400" y="9706056"/>
            <a:ext cx="8852188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0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4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</p:sldLayoutIdLst>
  <p:transition>
    <p:fade thruBlk="1"/>
  </p:transition>
  <p:hf sldNum="0" hdr="0" dt="0"/>
  <p:txStyles>
    <p:titleStyle>
      <a:lvl1pPr algn="l" defTabSz="1371600" rtl="0" eaLnBrk="1" latinLnBrk="0" hangingPunct="1">
        <a:lnSpc>
          <a:spcPct val="80000"/>
        </a:lnSpc>
        <a:spcBef>
          <a:spcPct val="0"/>
        </a:spcBef>
        <a:buNone/>
        <a:defRPr sz="7500" kern="1200" cap="all" spc="15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39776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6720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1824228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36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5837" y="749300"/>
            <a:ext cx="16159163" cy="248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4985" y="3017520"/>
            <a:ext cx="16130588" cy="5649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8700" y="9618671"/>
            <a:ext cx="61722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5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0" y="9832046"/>
            <a:ext cx="75438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5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45889" y="8814619"/>
            <a:ext cx="4389120" cy="20955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545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6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1371600" rtl="0" eaLnBrk="1" latinLnBrk="0" hangingPunct="1">
        <a:lnSpc>
          <a:spcPct val="85000"/>
        </a:lnSpc>
        <a:spcBef>
          <a:spcPct val="0"/>
        </a:spcBef>
        <a:buNone/>
        <a:defRPr sz="8100" kern="1200" spc="-1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85000"/>
        </a:lnSpc>
        <a:spcBef>
          <a:spcPts val="1950"/>
        </a:spcBef>
        <a:buFont typeface="Arial" pitchFamily="34" charset="0"/>
        <a:buChar char=" 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21208" indent="-51435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22960" indent="-82296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3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234440" indent="-123444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645920" indent="-164592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8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1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4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7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4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12.png"/><Relationship Id="rId5" Type="http://schemas.openxmlformats.org/officeDocument/2006/relationships/diagramData" Target="../diagrams/data2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4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7.png"/><Relationship Id="rId5" Type="http://schemas.openxmlformats.org/officeDocument/2006/relationships/diagramData" Target="../diagrams/data3.xml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jpeg"/><Relationship Id="rId5" Type="http://schemas.openxmlformats.org/officeDocument/2006/relationships/hyperlink" Target="http://www.pcsb.org/titleone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ldoe.org/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jpeg"/><Relationship Id="rId5" Type="http://schemas.openxmlformats.org/officeDocument/2006/relationships/hyperlink" Target="https://edudata.fldoe.org/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4.jpeg"/><Relationship Id="rId5" Type="http://schemas.openxmlformats.org/officeDocument/2006/relationships/hyperlink" Target="http://www.pcsb.org/titleone" TargetMode="External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csb.org/Page/26534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www.pcsb.org/Page/459" TargetMode="External"/><Relationship Id="rId12" Type="http://schemas.openxmlformats.org/officeDocument/2006/relationships/image" Target="../media/image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pcsb.org/Page/32836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26.jpeg"/><Relationship Id="rId10" Type="http://schemas.openxmlformats.org/officeDocument/2006/relationships/image" Target="../media/image27.jpg"/><Relationship Id="rId4" Type="http://schemas.openxmlformats.org/officeDocument/2006/relationships/notesSlide" Target="../notesSlides/notesSlide19.xml"/><Relationship Id="rId9" Type="http://schemas.openxmlformats.org/officeDocument/2006/relationships/hyperlink" Target="https://www.pcsb.org/Page/41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2.xml"/><Relationship Id="rId7" Type="http://schemas.openxmlformats.org/officeDocument/2006/relationships/diagramData" Target="../diagrams/data1.xml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1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1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6EA1A26-163F-4F15-91F4-F2C51AC9C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33988" y="0"/>
            <a:ext cx="695401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392DF-3186-88F2-9F25-CEF5CA67666E}"/>
              </a:ext>
            </a:extLst>
          </p:cNvPr>
          <p:cNvSpPr txBox="1"/>
          <p:nvPr/>
        </p:nvSpPr>
        <p:spPr>
          <a:xfrm>
            <a:off x="12259818" y="495300"/>
            <a:ext cx="5102352" cy="2880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2025-26 Title l Annual Parent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84EAF-EF67-2D69-E638-444953974DC6}"/>
              </a:ext>
            </a:extLst>
          </p:cNvPr>
          <p:cNvSpPr txBox="1"/>
          <p:nvPr/>
        </p:nvSpPr>
        <p:spPr>
          <a:xfrm>
            <a:off x="11049000" y="3467100"/>
            <a:ext cx="6801612" cy="5037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  <a:defRPr/>
            </a:pPr>
            <a:r>
              <a:rPr lang="en-US" sz="48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Azalea Elementary</a:t>
            </a:r>
          </a:p>
          <a:p>
            <a:pPr algn="ctr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  <a:defRPr/>
            </a:pPr>
            <a:r>
              <a:rPr lang="en-US" sz="4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August 27</a:t>
            </a:r>
            <a:r>
              <a:rPr lang="en-US" sz="4000" baseline="30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4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2025</a:t>
            </a:r>
          </a:p>
          <a:p>
            <a:pPr algn="ctr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  <a:defRPr/>
            </a:pPr>
            <a:r>
              <a:rPr lang="en-US" sz="4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5:30 p.m.-7:30 p.m.</a:t>
            </a:r>
          </a:p>
          <a:p>
            <a:pPr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  <a:defRPr/>
            </a:pPr>
            <a:endParaRPr lang="en-US" sz="400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  <a:defRPr/>
            </a:pPr>
            <a:r>
              <a:rPr lang="en-US" sz="36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Donita O. Moody, Principal</a:t>
            </a:r>
          </a:p>
          <a:p>
            <a:pPr algn="ctr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  <a:defRPr/>
            </a:pPr>
            <a:r>
              <a:rPr lang="en-US" sz="36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Brenda Butler, Assistant Principal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400372E6-BE78-987A-6EB6-373E70A06A30}"/>
              </a:ext>
            </a:extLst>
          </p:cNvPr>
          <p:cNvSpPr/>
          <p:nvPr/>
        </p:nvSpPr>
        <p:spPr>
          <a:xfrm>
            <a:off x="16662140" y="495300"/>
            <a:ext cx="597160" cy="53184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circle with a white and black eagle in the sky&#10;&#10;AI-generated content may be incorrect.">
            <a:extLst>
              <a:ext uri="{FF2B5EF4-FFF2-40B4-BE49-F238E27FC236}">
                <a16:creationId xmlns:a16="http://schemas.microsoft.com/office/drawing/2014/main" id="{00F9ABF3-DB3D-254A-86CF-5A1E9EC8E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86" y="766665"/>
            <a:ext cx="8402856" cy="8174724"/>
          </a:xfrm>
          <a:prstGeom prst="rect">
            <a:avLst/>
          </a:prstGeom>
        </p:spPr>
      </p:pic>
      <p:pic>
        <p:nvPicPr>
          <p:cNvPr id="23" name="Video 22">
            <a:hlinkClick r:id="" action="ppaction://media"/>
            <a:extLst>
              <a:ext uri="{FF2B5EF4-FFF2-40B4-BE49-F238E27FC236}">
                <a16:creationId xmlns:a16="http://schemas.microsoft.com/office/drawing/2014/main" id="{71E62349-E7EA-A739-9F89-6D6C478383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076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71"/>
    </mc:Choice>
    <mc:Fallback>
      <p:transition spd="slow" advTm="19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8781-5249-47EB-9DFA-BFAA607F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1112"/>
            <a:ext cx="12925200" cy="1714800"/>
          </a:xfrm>
        </p:spPr>
        <p:txBody>
          <a:bodyPr/>
          <a:lstStyle/>
          <a:p>
            <a:r>
              <a:rPr lang="en-US" altLang="en-US" dirty="0">
                <a:solidFill>
                  <a:schemeClr val="tx1">
                    <a:lumMod val="75000"/>
                  </a:schemeClr>
                </a:solidFill>
              </a:rPr>
              <a:t>Parent’s Right to Know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2BEB1D-C138-426E-8B68-A5051D5B9655}"/>
              </a:ext>
            </a:extLst>
          </p:cNvPr>
          <p:cNvSpPr/>
          <p:nvPr/>
        </p:nvSpPr>
        <p:spPr>
          <a:xfrm>
            <a:off x="1523999" y="2041024"/>
            <a:ext cx="15868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>
                    <a:lumMod val="75000"/>
                  </a:prst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As a parent of a student attending a Pinellas County School Public School, you have the right to… </a:t>
            </a:r>
            <a:endParaRPr lang="en-US" sz="3600" dirty="0">
              <a:solidFill>
                <a:prstClr val="black">
                  <a:lumMod val="75000"/>
                </a:prstClr>
              </a:solidFill>
              <a:latin typeface="Tw Cen MT" panose="020B0602020104020603"/>
            </a:endParaRPr>
          </a:p>
        </p:txBody>
      </p:sp>
      <p:graphicFrame>
        <p:nvGraphicFramePr>
          <p:cNvPr id="12" name="Text Placeholder 2">
            <a:extLst>
              <a:ext uri="{FF2B5EF4-FFF2-40B4-BE49-F238E27FC236}">
                <a16:creationId xmlns:a16="http://schemas.microsoft.com/office/drawing/2014/main" id="{9E660889-5894-5B32-59F8-8BC26098C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875247"/>
              </p:ext>
            </p:extLst>
          </p:nvPr>
        </p:nvGraphicFramePr>
        <p:xfrm>
          <a:off x="3571871" y="3333687"/>
          <a:ext cx="11772902" cy="6179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Star: 5 Points 6">
            <a:extLst>
              <a:ext uri="{FF2B5EF4-FFF2-40B4-BE49-F238E27FC236}">
                <a16:creationId xmlns:a16="http://schemas.microsoft.com/office/drawing/2014/main" id="{041B9675-DF26-990B-EC29-386EF6C84A3C}"/>
              </a:ext>
            </a:extLst>
          </p:cNvPr>
          <p:cNvSpPr/>
          <p:nvPr/>
        </p:nvSpPr>
        <p:spPr>
          <a:xfrm>
            <a:off x="16440538" y="391887"/>
            <a:ext cx="1194320" cy="106369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5122" name="Picture 2" descr="Check mark vector icon. Checkmark right symbol tick sign. Ok button correct  circle icon. 8134818 Vector Art at Vecteezy">
            <a:extLst>
              <a:ext uri="{FF2B5EF4-FFF2-40B4-BE49-F238E27FC236}">
                <a16:creationId xmlns:a16="http://schemas.microsoft.com/office/drawing/2014/main" id="{C319C010-4650-9435-2011-E576EC43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06" y="3333687"/>
            <a:ext cx="2190752" cy="14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DCE85A-EC72-35B6-6B69-30CD8DC3B678}"/>
              </a:ext>
            </a:extLst>
          </p:cNvPr>
          <p:cNvGrpSpPr/>
          <p:nvPr/>
        </p:nvGrpSpPr>
        <p:grpSpPr>
          <a:xfrm>
            <a:off x="3571870" y="6423447"/>
            <a:ext cx="2354580" cy="1476990"/>
            <a:chOff x="0" y="775183"/>
            <a:chExt cx="1177290" cy="7384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321944-0876-A9B6-594B-AEDC8A41BD5C}"/>
                </a:ext>
              </a:extLst>
            </p:cNvPr>
            <p:cNvSpPr/>
            <p:nvPr/>
          </p:nvSpPr>
          <p:spPr>
            <a:xfrm>
              <a:off x="0" y="775183"/>
              <a:ext cx="1177290" cy="738495"/>
            </a:xfrm>
            <a:prstGeom prst="rect">
              <a:avLst/>
            </a:prstGeom>
            <a:blipFill rotWithShape="0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3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w Cen MT" panose="020B0602020104020603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049C3D-2811-1665-B084-FB711BCC3B9B}"/>
                </a:ext>
              </a:extLst>
            </p:cNvPr>
            <p:cNvSpPr txBox="1"/>
            <p:nvPr/>
          </p:nvSpPr>
          <p:spPr>
            <a:xfrm>
              <a:off x="0" y="775183"/>
              <a:ext cx="1177290" cy="738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4596" tIns="145894" rIns="124596" bIns="145894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w Cen MT" panose="020B0602020104020603"/>
              </a:endParaRPr>
            </a:p>
          </p:txBody>
        </p:sp>
      </p:grpSp>
      <p:pic>
        <p:nvPicPr>
          <p:cNvPr id="15" name="Picture 2" descr="Check mark vector icon. Checkmark right symbol tick sign. Ok button correct  circle icon. 8134818 Vector Art at Vecteezy">
            <a:extLst>
              <a:ext uri="{FF2B5EF4-FFF2-40B4-BE49-F238E27FC236}">
                <a16:creationId xmlns:a16="http://schemas.microsoft.com/office/drawing/2014/main" id="{94FE8A96-AE4C-36C9-FEBB-F8939B2F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06" y="7947638"/>
            <a:ext cx="2190752" cy="144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7B021-506E-CEAF-23B5-4C30F4E710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922" y="8953501"/>
            <a:ext cx="18288000" cy="1333500"/>
          </a:xfrm>
          <a:prstGeom prst="rect">
            <a:avLst/>
          </a:prstGeom>
        </p:spPr>
      </p:pic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3F868D8F-31ED-FD09-66A8-076221601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0064281"/>
      </p:ext>
    </p:extLst>
  </p:cSld>
  <p:clrMapOvr>
    <a:masterClrMapping/>
  </p:clrMapOvr>
  <p:transition advTm="2289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953FD7-F17A-4D8D-8237-93E8D567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9A4BF7F-0F86-4770-8EC3-BD7132C90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716" y="391887"/>
            <a:ext cx="14580108" cy="1830798"/>
          </a:xfrm>
        </p:spPr>
        <p:txBody>
          <a:bodyPr spcFirstLastPara="1" vert="horz" wrap="square" lIns="182880" tIns="91440" rIns="182880" bIns="91440" rtlCol="0" anchor="ctr" anchorCtr="0">
            <a:normAutofit/>
          </a:bodyPr>
          <a:lstStyle/>
          <a:p>
            <a:pPr defTabSz="1828800">
              <a:spcBef>
                <a:spcPct val="0"/>
              </a:spcBef>
            </a:pPr>
            <a:r>
              <a:rPr lang="en-US" altLang="en-US" sz="7800" spc="200" dirty="0"/>
              <a:t>Working Together for Student Success</a:t>
            </a:r>
            <a:endParaRPr lang="en-US" sz="7800" spc="200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6136C996-F299-8CCA-6EE2-BD8E0CB58A08}"/>
              </a:ext>
            </a:extLst>
          </p:cNvPr>
          <p:cNvSpPr/>
          <p:nvPr/>
        </p:nvSpPr>
        <p:spPr>
          <a:xfrm>
            <a:off x="16440538" y="391887"/>
            <a:ext cx="1194320" cy="106369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graphicFrame>
        <p:nvGraphicFramePr>
          <p:cNvPr id="17" name="TextBox 11">
            <a:extLst>
              <a:ext uri="{FF2B5EF4-FFF2-40B4-BE49-F238E27FC236}">
                <a16:creationId xmlns:a16="http://schemas.microsoft.com/office/drawing/2014/main" id="{E7F558DE-6E0E-F5BA-B5BB-B61FCC0F5D02}"/>
              </a:ext>
            </a:extLst>
          </p:cNvPr>
          <p:cNvGraphicFramePr/>
          <p:nvPr/>
        </p:nvGraphicFramePr>
        <p:xfrm>
          <a:off x="1501431" y="1695450"/>
          <a:ext cx="14580394" cy="501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9D3F005-9735-DA3E-AA3E-452F5F28F4E3}"/>
              </a:ext>
            </a:extLst>
          </p:cNvPr>
          <p:cNvSpPr txBox="1"/>
          <p:nvPr/>
        </p:nvSpPr>
        <p:spPr>
          <a:xfrm>
            <a:off x="1501431" y="6953251"/>
            <a:ext cx="1438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highlight>
                  <a:srgbClr val="00FFFF"/>
                </a:highlight>
                <a:latin typeface="Tw Cen MT" panose="020B0602020104020603"/>
              </a:rPr>
              <a:t>Title l is now included as a part of the School Improvement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B87326-E3A9-52FE-ACFB-816D7E5DF8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8801101"/>
            <a:ext cx="18288000" cy="1485900"/>
          </a:xfrm>
          <a:prstGeom prst="rect">
            <a:avLst/>
          </a:prstGeom>
        </p:spPr>
      </p:pic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BA6DE299-90E6-45F6-DE93-DDC7D79F5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6681896"/>
      </p:ext>
    </p:extLst>
  </p:cSld>
  <p:clrMapOvr>
    <a:masterClrMapping/>
  </p:clrMapOvr>
  <p:transition advTm="2490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76F2-EF88-4AAD-A93B-45457B89C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67" y="526590"/>
            <a:ext cx="13355782" cy="1714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Parent-School-Student Compact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2ECDD-C4E5-495D-85CD-26969A563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9114" y="2431868"/>
            <a:ext cx="6273600" cy="5281464"/>
          </a:xfrm>
        </p:spPr>
        <p:txBody>
          <a:bodyPr/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The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purpose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of the compact is to foster student achievement. By signing the Parent-School-Student Compact, Azalea Elementary, teachers, staff, parents and students agree to work together to share the responsibility of helping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students meet or exceed state, district and school academic goals.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04605-EAC2-49DF-AEAF-09BA7E962D1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693156" y="2431868"/>
            <a:ext cx="6273600" cy="4671060"/>
          </a:xfrm>
        </p:spPr>
        <p:txBody>
          <a:bodyPr/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The Parent-School-Student Compact is updated every year to include parent, student, teacher, and staff input. Parent, student, teacher and staff comments are welcome at any time during the year.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4D5C6B-BE56-48D5-AE56-3A31682F7E51}"/>
              </a:ext>
            </a:extLst>
          </p:cNvPr>
          <p:cNvSpPr txBox="1"/>
          <p:nvPr/>
        </p:nvSpPr>
        <p:spPr>
          <a:xfrm>
            <a:off x="9787780" y="5585246"/>
            <a:ext cx="67194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Please review and sign your child’s Compact.</a:t>
            </a:r>
          </a:p>
          <a:p>
            <a:endParaRPr lang="en-US" sz="3600" dirty="0">
              <a:solidFill>
                <a:prstClr val="black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r>
              <a:rPr lang="en-US" sz="3600" dirty="0">
                <a:solidFill>
                  <a:srgbClr val="0070C0"/>
                </a:solidFill>
                <a:highlight>
                  <a:srgbClr val="FFFF00"/>
                </a:highlight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Our goal is to receive 100% signed compacts!</a:t>
            </a:r>
          </a:p>
          <a:p>
            <a:endParaRPr lang="en-US" sz="3600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18A4003-A7D0-2F5B-7217-BC306D81DF11}"/>
              </a:ext>
            </a:extLst>
          </p:cNvPr>
          <p:cNvSpPr/>
          <p:nvPr/>
        </p:nvSpPr>
        <p:spPr>
          <a:xfrm>
            <a:off x="16440538" y="391887"/>
            <a:ext cx="1194320" cy="106369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6146" name="Picture 2" descr="What is Goal-Setting Theory?">
            <a:extLst>
              <a:ext uri="{FF2B5EF4-FFF2-40B4-BE49-F238E27FC236}">
                <a16:creationId xmlns:a16="http://schemas.microsoft.com/office/drawing/2014/main" id="{3CFC23BE-4804-9B91-BBFF-A35400F5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94768"/>
            <a:ext cx="2988972" cy="300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A4322E-04C3-3B68-877C-DF5D92DAD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11088"/>
            <a:ext cx="18288000" cy="1475913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7F97A028-3F4A-14B9-435E-7F8EA68E1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9680413"/>
      </p:ext>
    </p:extLst>
  </p:cSld>
  <p:clrMapOvr>
    <a:masterClrMapping/>
  </p:clrMapOvr>
  <p:transition advTm="1538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6858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7999" cy="6858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2580264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A73784B-AC76-4BAD-93AF-C72D0EDFD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089" cy="102884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FB93B-7E87-4006-A63C-A5AF3536A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07" y="960120"/>
            <a:ext cx="5067149" cy="45522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spcBef>
                <a:spcPct val="0"/>
              </a:spcBef>
            </a:pPr>
            <a:r>
              <a:rPr lang="en-US" sz="66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Sample School Compact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1DCF04-0C7C-44FC-8246-FC8D736B1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51047" y="5647971"/>
            <a:ext cx="48006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E4A89A-6CD6-7CBF-A054-7D6D86197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476" y="1264706"/>
            <a:ext cx="10345404" cy="7759051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DC2CA0E8-772B-4F1E-A9E1-B4877FB8CC11}"/>
              </a:ext>
            </a:extLst>
          </p:cNvPr>
          <p:cNvSpPr/>
          <p:nvPr/>
        </p:nvSpPr>
        <p:spPr>
          <a:xfrm>
            <a:off x="16440538" y="391887"/>
            <a:ext cx="1194320" cy="106369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2B5C3-3148-4355-55E6-60BBD4B7C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01100"/>
            <a:ext cx="18288000" cy="148590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C2D8CC1-2601-397D-7DCF-0080C3128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7896478"/>
      </p:ext>
    </p:extLst>
  </p:cSld>
  <p:clrMapOvr>
    <a:masterClrMapping/>
  </p:clrMapOvr>
  <p:transition advTm="1412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D142-AA80-401D-AAB2-BB2AAFFD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>
                    <a:lumMod val="75000"/>
                  </a:schemeClr>
                </a:solidFill>
              </a:rPr>
              <a:t>Parent and Family Engagement Plan (PFEP)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4B75A-1467-41AB-915C-C157FA8F8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The PFEP Sections include information about the following: </a:t>
            </a:r>
          </a:p>
          <a:p>
            <a:pPr lvl="0"/>
            <a:endParaRPr lang="en-US" dirty="0">
              <a:solidFill>
                <a:schemeClr val="tx1">
                  <a:lumMod val="75000"/>
                </a:schemeClr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Parent trainings to increase student achievement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Staff trainings for engaging parents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Communication methods between home and school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Flexible meeting times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Accessibility for parents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Coordinating with other Federal Programs</a:t>
            </a:r>
          </a:p>
          <a:p>
            <a:pPr marL="685800" lvl="1" indent="0">
              <a:buNone/>
            </a:pPr>
            <a:endParaRPr lang="en-US" sz="3600" dirty="0">
              <a:solidFill>
                <a:schemeClr val="tx1">
                  <a:lumMod val="75000"/>
                </a:schemeClr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685800" lvl="1" indent="0">
              <a:buNone/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To access the full LEA PFEP, please visit</a:t>
            </a:r>
          </a:p>
          <a:p>
            <a:pPr marL="685800" lvl="1" indent="0">
              <a:buNone/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  <a:hlinkClick r:id="rId5"/>
              </a:rPr>
              <a:t>www.pcsb.org/titleone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133D7E7-121A-F720-4618-E3AAB557D623}"/>
              </a:ext>
            </a:extLst>
          </p:cNvPr>
          <p:cNvSpPr/>
          <p:nvPr/>
        </p:nvSpPr>
        <p:spPr>
          <a:xfrm>
            <a:off x="16440538" y="391887"/>
            <a:ext cx="1194320" cy="106369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5122" name="Picture 2" descr="Title I / Parent and Family Engagement">
            <a:extLst>
              <a:ext uri="{FF2B5EF4-FFF2-40B4-BE49-F238E27FC236}">
                <a16:creationId xmlns:a16="http://schemas.microsoft.com/office/drawing/2014/main" id="{D81BF3A0-01F3-779E-938F-E1ADA224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5600700"/>
            <a:ext cx="5306786" cy="29718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FFFB0-33A8-FBC4-EFAB-0DC01B9AA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724900"/>
            <a:ext cx="18288000" cy="1562101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4E5E55C-BD0C-C7FB-F7BA-3DF9A1DE2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899998"/>
      </p:ext>
    </p:extLst>
  </p:cSld>
  <p:clrMapOvr>
    <a:masterClrMapping/>
  </p:clrMapOvr>
  <p:transition advTm="1547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19" name="Straight Connector 13318">
            <a:extLst>
              <a:ext uri="{FF2B5EF4-FFF2-40B4-BE49-F238E27FC236}">
                <a16:creationId xmlns:a16="http://schemas.microsoft.com/office/drawing/2014/main" id="{C30962D2-9C5F-4C2F-9D75-5047CCE94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E41E33C-DA20-4095-B5FB-9A45F2849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193" y="877824"/>
            <a:ext cx="9100226" cy="2249424"/>
          </a:xfrm>
        </p:spPr>
        <p:txBody>
          <a:bodyPr vert="horz" lIns="182880" tIns="91440" rIns="182880" bIns="91440" rtlCol="0" anchor="ctr">
            <a:normAutofit/>
          </a:bodyPr>
          <a:lstStyle/>
          <a:p>
            <a:pPr defTabSz="1828800"/>
            <a:r>
              <a:rPr lang="en-US" sz="7800" spc="200"/>
              <a:t>Opportunity for Two Way Communication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DDBE98-D8FF-4894-BE6E-B63AD3B86603}"/>
              </a:ext>
            </a:extLst>
          </p:cNvPr>
          <p:cNvSpPr txBox="1"/>
          <p:nvPr/>
        </p:nvSpPr>
        <p:spPr>
          <a:xfrm>
            <a:off x="381011" y="2857500"/>
            <a:ext cx="8762986" cy="6035040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/>
          <a:p>
            <a:pPr algn="ctr"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r>
              <a:rPr lang="en-US" sz="3600" b="1" dirty="0">
                <a:solidFill>
                  <a:srgbClr val="FF0000"/>
                </a:solidFill>
              </a:rPr>
              <a:t>Take out your phone!</a:t>
            </a:r>
          </a:p>
          <a:p>
            <a:pPr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endParaRPr lang="en-US" sz="3600" dirty="0"/>
          </a:p>
          <a:p>
            <a:pPr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r>
              <a:rPr lang="en-US" sz="3600" dirty="0"/>
              <a:t>As listed in the previous slide, the PFEP ensures that families are provided with flexible meeting times.</a:t>
            </a:r>
          </a:p>
          <a:p>
            <a:pPr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endParaRPr lang="en-US" sz="3600" dirty="0"/>
          </a:p>
          <a:p>
            <a:pPr algn="ctr"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r>
              <a:rPr lang="en-US" sz="3600" b="1" dirty="0">
                <a:solidFill>
                  <a:srgbClr val="FF0000"/>
                </a:solidFill>
                <a:latin typeface="Tw Cen MT" panose="020B0602020104020603"/>
              </a:rPr>
              <a:t>Take out your phone!</a:t>
            </a:r>
          </a:p>
          <a:p>
            <a:pPr algn="ctr"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r>
              <a:rPr lang="en-US" sz="3600" dirty="0">
                <a:solidFill>
                  <a:prstClr val="black"/>
                </a:solidFill>
                <a:latin typeface="Tw Cen MT" panose="020B0602020104020603"/>
              </a:rPr>
              <a:t>Please use this QR code to provide your input.</a:t>
            </a:r>
          </a:p>
          <a:p>
            <a:pPr defTabSz="1828800">
              <a:lnSpc>
                <a:spcPct val="90000"/>
              </a:lnSpc>
              <a:spcAft>
                <a:spcPts val="1200"/>
              </a:spcAft>
              <a:buClr>
                <a:srgbClr val="1CADE4"/>
              </a:buClr>
            </a:pPr>
            <a:endParaRPr lang="en-US" sz="3600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C7A9C480-022A-FB08-00B2-7736E26DAD06}"/>
              </a:ext>
            </a:extLst>
          </p:cNvPr>
          <p:cNvSpPr/>
          <p:nvPr/>
        </p:nvSpPr>
        <p:spPr>
          <a:xfrm>
            <a:off x="17319915" y="22052"/>
            <a:ext cx="933449" cy="859236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3F5D3-C41B-73F2-A1F2-F734B4DC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892540"/>
            <a:ext cx="18253364" cy="1427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771CFA-FAA5-D1FF-025C-B1F7D659F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0" y="1028700"/>
            <a:ext cx="9337964" cy="838047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93579A5-BF7C-41B4-F6A1-07F53446D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6041132"/>
      </p:ext>
    </p:extLst>
  </p:cSld>
  <p:clrMapOvr>
    <a:masterClrMapping/>
  </p:clrMapOvr>
  <p:transition advTm="322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ldoe.org/core/fileparse.php/18736/urlt/Standards.jpg">
            <a:extLst>
              <a:ext uri="{FF2B5EF4-FFF2-40B4-BE49-F238E27FC236}">
                <a16:creationId xmlns:a16="http://schemas.microsoft.com/office/drawing/2014/main" id="{EB55C467-0B4F-4941-B015-1327F7119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726953" y="726949"/>
            <a:ext cx="4872782" cy="526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50F78CF7-743D-4F97-AEAF-6D872AEF4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6616" y="726949"/>
            <a:ext cx="1624040" cy="526792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7DCBFCC-8C5F-4A93-997F-0A2BB3F0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344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FL DOE Logo">
            <a:extLst>
              <a:ext uri="{FF2B5EF4-FFF2-40B4-BE49-F238E27FC236}">
                <a16:creationId xmlns:a16="http://schemas.microsoft.com/office/drawing/2014/main" id="{F045ADA3-9DAE-9239-8A83-61A638FBF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726948" y="6225894"/>
            <a:ext cx="6743704" cy="33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4B2D77-0464-47DB-A083-589E192D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7592" y="3429000"/>
            <a:ext cx="8611108" cy="60350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r>
              <a:rPr lang="en-US" altLang="en-US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Florida Benchmark For Excellent Student Thinking Standards (B.E.S.T)</a:t>
            </a:r>
            <a:r>
              <a:rPr lang="en-US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. You may read more information by visiting, </a:t>
            </a:r>
            <a:r>
              <a:rPr lang="en-US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  <a:hlinkClick r:id="rId7"/>
              </a:rPr>
              <a:t>www.fldoe.org</a:t>
            </a:r>
            <a:r>
              <a:rPr lang="en-US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.  </a:t>
            </a:r>
            <a:endParaRPr lang="en-US" dirty="0"/>
          </a:p>
          <a:p>
            <a:endParaRPr lang="en-US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F29537B2-82F7-ED77-05DA-28F6A0797E25}"/>
              </a:ext>
            </a:extLst>
          </p:cNvPr>
          <p:cNvSpPr/>
          <p:nvPr/>
        </p:nvSpPr>
        <p:spPr>
          <a:xfrm>
            <a:off x="16440538" y="391887"/>
            <a:ext cx="1194320" cy="106369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067A76-3FEA-5D76-DBE2-432B00428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95000"/>
                  <a:lumOff val="5000"/>
                </a:prstClr>
              </a:solidFill>
              <a:latin typeface="Tw Cen MT Condensed" panose="020B0606020104020203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749F9CF-5F86-DAD3-5E67-59F0246D1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6533489"/>
      </p:ext>
    </p:extLst>
  </p:cSld>
  <p:clrMapOvr>
    <a:masterClrMapping/>
  </p:clrMapOvr>
  <p:transition advTm="223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03" name="Straight Connector 14402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12329-BFCE-42E2-9830-FA85866DE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2572" y="1239487"/>
            <a:ext cx="6000728" cy="8087394"/>
          </a:xfrm>
        </p:spPr>
        <p:txBody>
          <a:bodyPr spcFirstLastPara="1" vert="horz" wrap="square" lIns="91440" tIns="91440" rIns="91440" bIns="91440" rtlCol="0" anchor="t" anchorCtr="0">
            <a:normAutofit/>
          </a:bodyPr>
          <a:lstStyle/>
          <a:p>
            <a:pPr marL="603886" lvl="1" indent="0" defTabSz="1828800">
              <a:buClr>
                <a:schemeClr val="accent1"/>
              </a:buClr>
              <a:buNone/>
            </a:pPr>
            <a:r>
              <a:rPr lang="en-US" altLang="en-US" sz="2200" dirty="0">
                <a:solidFill>
                  <a:schemeClr val="tx1"/>
                </a:solidFill>
              </a:rPr>
              <a:t>             School Report Cards </a:t>
            </a:r>
          </a:p>
          <a:p>
            <a:pPr lvl="1" defTabSz="1828800">
              <a:buClr>
                <a:schemeClr val="accent1"/>
              </a:buClr>
            </a:pPr>
            <a:r>
              <a:rPr lang="en-US" altLang="en-US" sz="2200" dirty="0">
                <a:solidFill>
                  <a:schemeClr val="tx1"/>
                </a:solidFill>
              </a:rPr>
              <a:t>School Grade and Overview</a:t>
            </a:r>
          </a:p>
          <a:p>
            <a:pPr lvl="1" defTabSz="1828800">
              <a:buClr>
                <a:schemeClr val="accent1"/>
              </a:buClr>
            </a:pPr>
            <a:r>
              <a:rPr lang="en-US" altLang="en-US" sz="2200" dirty="0">
                <a:solidFill>
                  <a:schemeClr val="tx1"/>
                </a:solidFill>
              </a:rPr>
              <a:t>Population and Enrollment </a:t>
            </a:r>
          </a:p>
          <a:p>
            <a:pPr lvl="1" defTabSz="1828800">
              <a:buClr>
                <a:schemeClr val="accent1"/>
              </a:buClr>
            </a:pPr>
            <a:r>
              <a:rPr lang="en-US" altLang="en-US" sz="2200" dirty="0">
                <a:solidFill>
                  <a:schemeClr val="tx1"/>
                </a:solidFill>
              </a:rPr>
              <a:t>Assessments – Academic Achievement, Growth, and Population</a:t>
            </a:r>
          </a:p>
          <a:p>
            <a:pPr lvl="1" defTabSz="1828800">
              <a:buClr>
                <a:schemeClr val="accent1"/>
              </a:buClr>
            </a:pPr>
            <a:r>
              <a:rPr lang="en-US" altLang="en-US" sz="2200" dirty="0">
                <a:solidFill>
                  <a:schemeClr val="tx1"/>
                </a:solidFill>
              </a:rPr>
              <a:t>Assessments – English Language Learners </a:t>
            </a:r>
          </a:p>
          <a:p>
            <a:pPr lvl="1" defTabSz="1828800">
              <a:buClr>
                <a:schemeClr val="accent1"/>
              </a:buClr>
            </a:pPr>
            <a:r>
              <a:rPr lang="en-US" altLang="en-US" sz="2200" dirty="0">
                <a:solidFill>
                  <a:schemeClr val="tx1"/>
                </a:solidFill>
              </a:rPr>
              <a:t>Graduation and Beyond</a:t>
            </a:r>
          </a:p>
          <a:p>
            <a:pPr lvl="1" defTabSz="1828800">
              <a:buClr>
                <a:schemeClr val="accent1"/>
              </a:buClr>
            </a:pPr>
            <a:r>
              <a:rPr lang="en-US" altLang="en-US" sz="2200" dirty="0">
                <a:solidFill>
                  <a:schemeClr val="tx1"/>
                </a:solidFill>
              </a:rPr>
              <a:t>Educator Qualifications and Equity </a:t>
            </a:r>
          </a:p>
          <a:p>
            <a:pPr lvl="1" defTabSz="1828800">
              <a:buClr>
                <a:schemeClr val="accent1"/>
              </a:buClr>
            </a:pPr>
            <a:r>
              <a:rPr lang="en-US" altLang="en-US" sz="2200" dirty="0">
                <a:solidFill>
                  <a:schemeClr val="tx1"/>
                </a:solidFill>
              </a:rPr>
              <a:t>Long-Term Goals and Interim Progress</a:t>
            </a:r>
          </a:p>
          <a:p>
            <a:pPr lvl="1" defTabSz="1828800">
              <a:buClr>
                <a:schemeClr val="accent1"/>
              </a:buClr>
            </a:pPr>
            <a:r>
              <a:rPr lang="en-US" altLang="en-US" sz="2200" dirty="0">
                <a:solidFill>
                  <a:schemeClr val="tx1"/>
                </a:solidFill>
              </a:rPr>
              <a:t>Accelerated Course Enrollment </a:t>
            </a:r>
          </a:p>
          <a:p>
            <a:pPr lvl="1" defTabSz="1828800">
              <a:buClr>
                <a:schemeClr val="accent1"/>
              </a:buClr>
            </a:pPr>
            <a:r>
              <a:rPr lang="en-US" altLang="en-US" sz="2200" dirty="0">
                <a:solidFill>
                  <a:schemeClr val="tx1"/>
                </a:solidFill>
              </a:rPr>
              <a:t>Per-Pupil Expenditures </a:t>
            </a:r>
          </a:p>
          <a:p>
            <a:pPr lvl="1" defTabSz="1828800">
              <a:buClr>
                <a:schemeClr val="accent1"/>
              </a:buClr>
            </a:pPr>
            <a:r>
              <a:rPr lang="en-US" altLang="en-US" sz="2200" dirty="0">
                <a:solidFill>
                  <a:schemeClr val="tx1"/>
                </a:solidFill>
              </a:rPr>
              <a:t>National Data</a:t>
            </a:r>
          </a:p>
          <a:p>
            <a:pPr lvl="1" defTabSz="1828800">
              <a:buClr>
                <a:schemeClr val="accent1"/>
              </a:buClr>
            </a:pPr>
            <a:endParaRPr lang="en-US" altLang="en-US" sz="1800" dirty="0">
              <a:solidFill>
                <a:schemeClr val="tx1"/>
              </a:solidFill>
            </a:endParaRPr>
          </a:p>
          <a:p>
            <a:pPr marL="603886" lvl="1" indent="0" defTabSz="1828800">
              <a:buClr>
                <a:schemeClr val="accent1"/>
              </a:buClr>
              <a:buNone/>
            </a:pPr>
            <a:r>
              <a:rPr lang="en-US" altLang="en-US" sz="2200" dirty="0">
                <a:solidFill>
                  <a:schemeClr val="tx1"/>
                </a:solidFill>
              </a:rPr>
              <a:t>Available online at </a:t>
            </a:r>
            <a:r>
              <a:rPr lang="en-US" sz="2200" dirty="0">
                <a:solidFill>
                  <a:schemeClr val="tx1"/>
                </a:solidFill>
                <a:hlinkClick r:id="rId5"/>
              </a:rPr>
              <a:t>https://edudata.fldoe.org/</a:t>
            </a:r>
            <a:r>
              <a:rPr lang="en-US" altLang="en-US" sz="22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defTabSz="1828800">
              <a:buClr>
                <a:schemeClr val="accent1"/>
              </a:buClr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170" name="Picture 2" descr="Restoring Success: The Year of Accountability | Restoration &amp; Remediation  Magazine">
            <a:extLst>
              <a:ext uri="{FF2B5EF4-FFF2-40B4-BE49-F238E27FC236}">
                <a16:creationId xmlns:a16="http://schemas.microsoft.com/office/drawing/2014/main" id="{4340BA0F-CD74-0328-6271-F3C8A77D5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0493" y="1714175"/>
            <a:ext cx="10364366" cy="5829950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olSlant"/>
          </a:sp3d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295C641C-DA6B-4DB9-648D-DDB1ED52E283}"/>
              </a:ext>
            </a:extLst>
          </p:cNvPr>
          <p:cNvSpPr/>
          <p:nvPr/>
        </p:nvSpPr>
        <p:spPr>
          <a:xfrm>
            <a:off x="16440538" y="391887"/>
            <a:ext cx="1194320" cy="106369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B2D10-F529-4D8D-F354-4E8905FC9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801101"/>
            <a:ext cx="18287998" cy="14859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1DC5665-91C4-D4AF-AAA4-9999C111F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7818378"/>
      </p:ext>
    </p:extLst>
  </p:cSld>
  <p:clrMapOvr>
    <a:masterClrMapping/>
  </p:clrMapOvr>
  <p:transition advTm="1729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86" name="Straight Connector 7185">
            <a:extLst>
              <a:ext uri="{FF2B5EF4-FFF2-40B4-BE49-F238E27FC236}">
                <a16:creationId xmlns:a16="http://schemas.microsoft.com/office/drawing/2014/main" id="{C30962D2-9C5F-4C2F-9D75-5047CCE94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D5152F-63D3-482F-96E7-33310E2EB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193" y="877824"/>
            <a:ext cx="8853090" cy="2249424"/>
          </a:xfrm>
        </p:spPr>
        <p:txBody>
          <a:bodyPr spcFirstLastPara="1" vert="horz" wrap="square" lIns="182880" tIns="91440" rIns="182880" bIns="91440" rtlCol="0" anchor="ctr" anchorCtr="0">
            <a:normAutofit/>
          </a:bodyPr>
          <a:lstStyle/>
          <a:p>
            <a:pPr defTabSz="1828800">
              <a:spcBef>
                <a:spcPct val="0"/>
              </a:spcBef>
            </a:pPr>
            <a:r>
              <a:rPr lang="en-US" altLang="en-US" sz="7800" spc="200"/>
              <a:t>Parent Advisory Council (PAC)</a:t>
            </a:r>
            <a:endParaRPr lang="en-US" sz="7800" spc="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D2DB4-7985-4832-9C2B-0790191C4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8110" y="3127248"/>
            <a:ext cx="8853090" cy="6740652"/>
          </a:xfrm>
        </p:spPr>
        <p:txBody>
          <a:bodyPr spcFirstLastPara="1" vert="horz" wrap="square" lIns="91440" tIns="91440" rIns="91440" bIns="91440" rtlCol="0" anchor="t" anchorCtr="0">
            <a:normAutofit/>
          </a:bodyPr>
          <a:lstStyle/>
          <a:p>
            <a:pPr defTabSz="18288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The District has a Parent and Family Engagement Plan. The summary of the plan is in the Title I School &amp; Family Partnership Overview.</a:t>
            </a:r>
          </a:p>
          <a:p>
            <a:pPr defTabSz="18288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You may access the full plan at </a:t>
            </a:r>
            <a:r>
              <a:rPr lang="en-US" sz="2600" dirty="0">
                <a:solidFill>
                  <a:schemeClr val="tx1"/>
                </a:solidFill>
                <a:hlinkClick r:id="rId5"/>
              </a:rPr>
              <a:t>www.pcsb.org/titleone</a:t>
            </a:r>
            <a:endParaRPr lang="en-US" sz="2600" dirty="0">
              <a:solidFill>
                <a:schemeClr val="tx1"/>
              </a:solidFill>
            </a:endParaRPr>
          </a:p>
          <a:p>
            <a:pPr defTabSz="18288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The Parent Advisory Council (PAC) is responsible for reviewing and revising the District PFEP.  </a:t>
            </a:r>
          </a:p>
          <a:p>
            <a:pPr defTabSz="18288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PAC will meet virtually or in person with the district’s Title I staff.</a:t>
            </a:r>
          </a:p>
          <a:p>
            <a:pPr defTabSz="18288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Each school is committed to having at least one member representative in PAC. </a:t>
            </a:r>
          </a:p>
          <a:p>
            <a:pPr defTabSz="18288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PAC meets twice a year, if you are interested in representing our school please notify, Principal Donita O. Moody.</a:t>
            </a:r>
          </a:p>
          <a:p>
            <a:pPr defTabSz="1828800">
              <a:buClr>
                <a:schemeClr val="accent1"/>
              </a:buClr>
            </a:pP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7170" name="Picture 2" descr="Parent Advisory Council meeting will be held Tuesday | Natchitoches Parish  Journal">
            <a:extLst>
              <a:ext uri="{FF2B5EF4-FFF2-40B4-BE49-F238E27FC236}">
                <a16:creationId xmlns:a16="http://schemas.microsoft.com/office/drawing/2014/main" id="{45BF99EE-D701-20E6-733D-B4524264C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28400" y="6117337"/>
            <a:ext cx="5999480" cy="320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09CAD96A-039D-7872-A16D-F649BD323C93}"/>
              </a:ext>
            </a:extLst>
          </p:cNvPr>
          <p:cNvSpPr/>
          <p:nvPr/>
        </p:nvSpPr>
        <p:spPr>
          <a:xfrm>
            <a:off x="16899890" y="62813"/>
            <a:ext cx="1194320" cy="106369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CA59B-4FBB-9604-FD47-C0CF29AAE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8" y="8724900"/>
            <a:ext cx="18281072" cy="156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17B189-889D-E2C7-710A-1F511BB2C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475" y="755957"/>
            <a:ext cx="6117415" cy="536137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9D75316-DFF5-2668-E92E-705F79466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9058185"/>
      </p:ext>
    </p:extLst>
  </p:cSld>
  <p:clrMapOvr>
    <a:masterClrMapping/>
  </p:clrMapOvr>
  <p:transition advTm="2494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CEE7-CA97-4222-A970-7F620AB0F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pic>
        <p:nvPicPr>
          <p:cNvPr id="2050" name="Picture 2" descr="Get Engaged logo ">
            <a:extLst>
              <a:ext uri="{FF2B5EF4-FFF2-40B4-BE49-F238E27FC236}">
                <a16:creationId xmlns:a16="http://schemas.microsoft.com/office/drawing/2014/main" id="{2EF341C3-21FF-4C8D-8692-DBC8EA4B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0" y="6286500"/>
            <a:ext cx="4401610" cy="239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223425-A455-4411-A50A-36506BD81B6B}"/>
              </a:ext>
            </a:extLst>
          </p:cNvPr>
          <p:cNvSpPr txBox="1"/>
          <p:nvPr/>
        </p:nvSpPr>
        <p:spPr>
          <a:xfrm>
            <a:off x="2401134" y="2730049"/>
            <a:ext cx="694222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32B5B"/>
                </a:solidFill>
                <a:latin typeface="Open Sans Condensed"/>
              </a:rPr>
              <a:t>Learning at Home Family Resources - </a:t>
            </a:r>
            <a:r>
              <a:rPr lang="en-US" sz="2100" u="sng" dirty="0">
                <a:solidFill>
                  <a:prstClr val="black"/>
                </a:solidFill>
                <a:latin typeface="Tw Cen MT" panose="020B0602020104020603"/>
                <a:hlinkClick r:id="rId6"/>
              </a:rPr>
              <a:t>https://www.pcsb.org/Page/32836</a:t>
            </a:r>
            <a:endParaRPr lang="en-US" sz="2100" u="sng" dirty="0">
              <a:solidFill>
                <a:prstClr val="black"/>
              </a:solidFill>
              <a:latin typeface="Tw Cen MT" panose="020B0602020104020603"/>
            </a:endParaRPr>
          </a:p>
          <a:p>
            <a:endParaRPr lang="en-US" sz="2100" b="1" dirty="0">
              <a:solidFill>
                <a:srgbClr val="032B5B"/>
              </a:solidFill>
              <a:latin typeface="Open Sans Condensed"/>
            </a:endParaRPr>
          </a:p>
          <a:p>
            <a:r>
              <a:rPr lang="en-US" sz="2100" b="1" dirty="0">
                <a:solidFill>
                  <a:srgbClr val="032B5B"/>
                </a:solidFill>
                <a:latin typeface="Open Sans Condensed"/>
              </a:rPr>
              <a:t>Volunteer in a Pinellas County School - </a:t>
            </a:r>
            <a:r>
              <a:rPr lang="en-US" sz="2100" i="1" dirty="0">
                <a:solidFill>
                  <a:prstClr val="black"/>
                </a:solidFill>
                <a:latin typeface="Tw Cen MT" panose="020B0602020104020603"/>
                <a:hlinkClick r:id="rId7"/>
              </a:rPr>
              <a:t>htt</a:t>
            </a:r>
            <a:r>
              <a:rPr lang="en-US" sz="2100" dirty="0">
                <a:solidFill>
                  <a:prstClr val="black"/>
                </a:solidFill>
                <a:latin typeface="Tw Cen MT" panose="020B0602020104020603"/>
                <a:hlinkClick r:id="rId7"/>
              </a:rPr>
              <a:t>ps://www.pcsb.org/Page/459</a:t>
            </a:r>
            <a:endParaRPr lang="en-US" sz="2100" dirty="0">
              <a:solidFill>
                <a:prstClr val="black"/>
              </a:solidFill>
              <a:latin typeface="Tw Cen MT" panose="020B0602020104020603"/>
            </a:endParaRPr>
          </a:p>
          <a:p>
            <a:r>
              <a:rPr lang="en-US" sz="2100" b="1" dirty="0">
                <a:solidFill>
                  <a:srgbClr val="032B5B"/>
                </a:solidFill>
                <a:latin typeface="Open Sans Condensed"/>
              </a:rPr>
              <a:t> </a:t>
            </a:r>
          </a:p>
          <a:p>
            <a:r>
              <a:rPr lang="en-US" sz="2100" b="1" dirty="0">
                <a:solidFill>
                  <a:srgbClr val="032B5B"/>
                </a:solidFill>
                <a:latin typeface="Open Sans Condensed"/>
              </a:rPr>
              <a:t>Parent Academy POWER HOURS Webinars - </a:t>
            </a:r>
            <a:r>
              <a:rPr lang="en-US" sz="2100" dirty="0">
                <a:solidFill>
                  <a:prstClr val="black"/>
                </a:solidFill>
                <a:latin typeface="Tw Cen MT" panose="020B0602020104020603"/>
                <a:hlinkClick r:id="rId8"/>
              </a:rPr>
              <a:t>https://www.pcsb.org/Page/26534</a:t>
            </a:r>
            <a:endParaRPr lang="en-US" sz="2100" dirty="0">
              <a:solidFill>
                <a:prstClr val="black"/>
              </a:solidFill>
              <a:latin typeface="Tw Cen MT" panose="020B0602020104020603"/>
            </a:endParaRPr>
          </a:p>
          <a:p>
            <a:endParaRPr lang="en-US" sz="2100" dirty="0">
              <a:solidFill>
                <a:prstClr val="black"/>
              </a:solidFill>
              <a:latin typeface="Tw Cen MT" panose="020B0602020104020603"/>
            </a:endParaRPr>
          </a:p>
          <a:p>
            <a:r>
              <a:rPr lang="en-US" sz="2100" b="1" dirty="0">
                <a:solidFill>
                  <a:srgbClr val="032B5B"/>
                </a:solidFill>
                <a:latin typeface="Open Sans Condensed"/>
              </a:rPr>
              <a:t>Partnerships - </a:t>
            </a:r>
            <a:r>
              <a:rPr lang="en-US" sz="2100" dirty="0">
                <a:solidFill>
                  <a:prstClr val="black"/>
                </a:solidFill>
                <a:latin typeface="Tw Cen MT" panose="020B0602020104020603"/>
                <a:hlinkClick r:id="rId9"/>
              </a:rPr>
              <a:t>https://www.pcsb.org/Page/418</a:t>
            </a:r>
            <a:endParaRPr lang="en-US" sz="2100" dirty="0">
              <a:solidFill>
                <a:prstClr val="black"/>
              </a:solidFill>
              <a:latin typeface="Tw Cen MT" panose="020B0602020104020603"/>
            </a:endParaRPr>
          </a:p>
          <a:p>
            <a:endParaRPr lang="en-US" sz="2100" b="1" dirty="0">
              <a:solidFill>
                <a:srgbClr val="032B5B"/>
              </a:solidFill>
              <a:latin typeface="Open Sans Condense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29BD7-3249-4932-82E8-F6ACE85C46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9400" y="1485900"/>
            <a:ext cx="6915326" cy="51864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Smiley Face 5">
            <a:extLst>
              <a:ext uri="{FF2B5EF4-FFF2-40B4-BE49-F238E27FC236}">
                <a16:creationId xmlns:a16="http://schemas.microsoft.com/office/drawing/2014/main" id="{86E72A65-0F0B-3326-243E-C09EF78CBF59}"/>
              </a:ext>
            </a:extLst>
          </p:cNvPr>
          <p:cNvSpPr/>
          <p:nvPr/>
        </p:nvSpPr>
        <p:spPr>
          <a:xfrm>
            <a:off x="16412450" y="433643"/>
            <a:ext cx="1097400" cy="880806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6CD71-BE40-2BF9-1816-14A7B93C91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8680977"/>
            <a:ext cx="18288000" cy="160602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921042A-6E13-B5BB-9D99-3B4B8D2BC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95155"/>
      </p:ext>
    </p:extLst>
  </p:cSld>
  <p:clrMapOvr>
    <a:masterClrMapping/>
  </p:clrMapOvr>
  <p:transition advTm="161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632"/>
            <a:ext cx="5377877" cy="1027983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106101" y="885825"/>
            <a:ext cx="11235743" cy="12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31"/>
              </a:lnSpc>
            </a:pPr>
            <a:r>
              <a:rPr lang="en-US" sz="7093" b="1" dirty="0">
                <a:solidFill>
                  <a:srgbClr val="8AB84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All About Title l</a:t>
            </a:r>
          </a:p>
        </p:txBody>
      </p:sp>
      <p:graphicFrame>
        <p:nvGraphicFramePr>
          <p:cNvPr id="2" name="Text Placeholder 2">
            <a:extLst>
              <a:ext uri="{FF2B5EF4-FFF2-40B4-BE49-F238E27FC236}">
                <a16:creationId xmlns:a16="http://schemas.microsoft.com/office/drawing/2014/main" id="{81FA29D5-6AF1-0CBB-1F9B-EF44101FCE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403701"/>
              </p:ext>
            </p:extLst>
          </p:nvPr>
        </p:nvGraphicFramePr>
        <p:xfrm>
          <a:off x="6705600" y="2157994"/>
          <a:ext cx="6543099" cy="5171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Picture 2" descr="Title I / Title I">
            <a:extLst>
              <a:ext uri="{FF2B5EF4-FFF2-40B4-BE49-F238E27FC236}">
                <a16:creationId xmlns:a16="http://schemas.microsoft.com/office/drawing/2014/main" id="{58E63F9A-9CB5-13D0-1E3B-51C75E7F5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4343400"/>
            <a:ext cx="2857500" cy="16002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23F43EE1-C635-61F0-09D9-971D201668E8}"/>
              </a:ext>
            </a:extLst>
          </p:cNvPr>
          <p:cNvSpPr/>
          <p:nvPr/>
        </p:nvSpPr>
        <p:spPr>
          <a:xfrm>
            <a:off x="17053158" y="567731"/>
            <a:ext cx="777641" cy="689569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41C177C0-508F-F1F3-1A4B-98683A887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0"/>
    </mc:Choice>
    <mc:Fallback>
      <p:transition spd="slow" advTm="1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0249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8287998" cy="6858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2580264" y="7896158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53" name="Rectangle 10252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8283088" cy="102884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0255" name="Rectangle 10254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20282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0F40E-8E47-BD83-A75D-608DA88B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414" y="960120"/>
            <a:ext cx="6312984" cy="4552284"/>
          </a:xfrm>
        </p:spPr>
        <p:txBody>
          <a:bodyPr vert="horz" lIns="182880" tIns="91440" rIns="182880" bIns="91440" rtlCol="0" anchor="b">
            <a:normAutofit/>
          </a:bodyPr>
          <a:lstStyle/>
          <a:p>
            <a:pPr algn="r" defTabSz="1828800"/>
            <a:r>
              <a:rPr lang="en-US" sz="6600" spc="400" dirty="0">
                <a:solidFill>
                  <a:srgbClr val="FFFFFF"/>
                </a:solidFill>
              </a:rPr>
              <a:t>Thank you for your time!</a:t>
            </a:r>
          </a:p>
        </p:txBody>
      </p:sp>
      <p:cxnSp>
        <p:nvCxnSpPr>
          <p:cNvPr id="10257" name="Straight Connector 10256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0018" y="5647970"/>
            <a:ext cx="589788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ow to use data to increase student success rates">
            <a:extLst>
              <a:ext uri="{FF2B5EF4-FFF2-40B4-BE49-F238E27FC236}">
                <a16:creationId xmlns:a16="http://schemas.microsoft.com/office/drawing/2014/main" id="{4A6F2D57-CAF6-AA9C-B5A7-0765C5D62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0" y="2419461"/>
            <a:ext cx="8189204" cy="544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0F1D69-8C50-922D-3E69-E7F4BD4B4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68" y="8648698"/>
            <a:ext cx="18306767" cy="1638301"/>
          </a:xfrm>
          <a:prstGeom prst="rect">
            <a:avLst/>
          </a:prstGeom>
        </p:spPr>
      </p:pic>
      <p:pic>
        <p:nvPicPr>
          <p:cNvPr id="37" name="Video 36">
            <a:hlinkClick r:id="" action="ppaction://media"/>
            <a:extLst>
              <a:ext uri="{FF2B5EF4-FFF2-40B4-BE49-F238E27FC236}">
                <a16:creationId xmlns:a16="http://schemas.microsoft.com/office/drawing/2014/main" id="{149F53F6-F88A-7834-4E69-A9472CBE5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7194826"/>
      </p:ext>
    </p:extLst>
  </p:cSld>
  <p:clrMapOvr>
    <a:masterClrMapping/>
  </p:clrMapOvr>
  <p:transition advTm="727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028700" y="885825"/>
            <a:ext cx="16802100" cy="1532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2000" dirty="0"/>
          </a:p>
          <a:p>
            <a:pPr>
              <a:lnSpc>
                <a:spcPts val="9931"/>
              </a:lnSpc>
            </a:pPr>
            <a:endParaRPr lang="en-US" sz="7093" b="1" dirty="0">
              <a:solidFill>
                <a:srgbClr val="8AB840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A8E0E-7276-3FA7-38F8-20EBB5D3874C}"/>
              </a:ext>
            </a:extLst>
          </p:cNvPr>
          <p:cNvSpPr txBox="1"/>
          <p:nvPr/>
        </p:nvSpPr>
        <p:spPr>
          <a:xfrm>
            <a:off x="5181600" y="491316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50000"/>
                  </a:schemeClr>
                </a:solidFill>
              </a:rPr>
              <a:t>Title I Funding Process</a:t>
            </a:r>
            <a:endParaRPr lang="en-US" sz="6000" b="1" dirty="0"/>
          </a:p>
        </p:txBody>
      </p:sp>
      <p:pic>
        <p:nvPicPr>
          <p:cNvPr id="4" name="Picture 6" descr="Business Process Flows with a personal touch- Demeny.co.uk">
            <a:extLst>
              <a:ext uri="{FF2B5EF4-FFF2-40B4-BE49-F238E27FC236}">
                <a16:creationId xmlns:a16="http://schemas.microsoft.com/office/drawing/2014/main" id="{6D5821EA-B6FE-B707-36A0-B347B29A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71896"/>
            <a:ext cx="4953000" cy="353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D138C12A-23AB-335B-FC87-E9F43A3C09D3}"/>
              </a:ext>
            </a:extLst>
          </p:cNvPr>
          <p:cNvSpPr/>
          <p:nvPr/>
        </p:nvSpPr>
        <p:spPr>
          <a:xfrm>
            <a:off x="16764000" y="342002"/>
            <a:ext cx="771331" cy="762897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C0398-53BA-C170-5584-5B32213AD52D}"/>
              </a:ext>
            </a:extLst>
          </p:cNvPr>
          <p:cNvSpPr txBox="1"/>
          <p:nvPr/>
        </p:nvSpPr>
        <p:spPr>
          <a:xfrm>
            <a:off x="5638800" y="33909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Federal Government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48832-335F-5863-629B-3360DB239AE0}"/>
              </a:ext>
            </a:extLst>
          </p:cNvPr>
          <p:cNvSpPr txBox="1"/>
          <p:nvPr/>
        </p:nvSpPr>
        <p:spPr>
          <a:xfrm>
            <a:off x="9753600" y="29337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Florida Department of Education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06563-69EB-DA9C-81AC-3B4D64ADA91C}"/>
              </a:ext>
            </a:extLst>
          </p:cNvPr>
          <p:cNvSpPr txBox="1"/>
          <p:nvPr/>
        </p:nvSpPr>
        <p:spPr>
          <a:xfrm>
            <a:off x="10972800" y="68961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Pinellas County Schools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C4B66-DE08-1680-F311-037A47F9A3F5}"/>
              </a:ext>
            </a:extLst>
          </p:cNvPr>
          <p:cNvSpPr txBox="1"/>
          <p:nvPr/>
        </p:nvSpPr>
        <p:spPr>
          <a:xfrm>
            <a:off x="2133600" y="6311325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Azalea Elementary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E1C8D12-8BC5-DD50-616C-12E883A6C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847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5"/>
    </mc:Choice>
    <mc:Fallback>
      <p:transition spd="slow" advTm="2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2B67EB8E-22B4-4366-BC70-9F0BB2E37A77}"/>
              </a:ext>
            </a:extLst>
          </p:cNvPr>
          <p:cNvSpPr txBox="1"/>
          <p:nvPr/>
        </p:nvSpPr>
        <p:spPr>
          <a:xfrm>
            <a:off x="1682620" y="2476500"/>
            <a:ext cx="15430500" cy="3148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76"/>
              </a:lnSpc>
            </a:pPr>
            <a:r>
              <a:rPr lang="en-US" sz="6000" dirty="0">
                <a:solidFill>
                  <a:srgbClr val="FFFFFF"/>
                </a:solidFill>
                <a:latin typeface="Oswald" pitchFamily="2" charset="0"/>
              </a:rPr>
              <a:t>Title l Supplemental Resources</a:t>
            </a:r>
          </a:p>
          <a:p>
            <a:pPr algn="ctr">
              <a:lnSpc>
                <a:spcPts val="13576"/>
              </a:lnSpc>
            </a:pPr>
            <a:r>
              <a:rPr lang="en-US" sz="3200" dirty="0">
                <a:solidFill>
                  <a:srgbClr val="FFFFFF"/>
                </a:solidFill>
                <a:latin typeface="Oswald" pitchFamily="2" charset="0"/>
              </a:rPr>
              <a:t>Definition: provided in addition to what is already present or available to compete or enhance resources</a:t>
            </a:r>
          </a:p>
        </p:txBody>
      </p:sp>
      <p:pic>
        <p:nvPicPr>
          <p:cNvPr id="3" name="Graphic 2" descr="Cheers">
            <a:extLst>
              <a:ext uri="{FF2B5EF4-FFF2-40B4-BE49-F238E27FC236}">
                <a16:creationId xmlns:a16="http://schemas.microsoft.com/office/drawing/2014/main" id="{542C6306-7E60-EDC7-F9AF-9C3CCB2FC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300" y="800100"/>
            <a:ext cx="2209800" cy="2191071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A2E25197-49A0-7924-E571-E75A6A452F9C}"/>
              </a:ext>
            </a:extLst>
          </p:cNvPr>
          <p:cNvSpPr/>
          <p:nvPr/>
        </p:nvSpPr>
        <p:spPr>
          <a:xfrm>
            <a:off x="17113120" y="534177"/>
            <a:ext cx="870080" cy="875523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AF71E92-C4D9-A7DC-0F4C-8D9326A32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3"/>
    </mc:Choice>
    <mc:Fallback>
      <p:transition spd="slow" advTm="1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862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68D14-E1A1-CFAB-8167-3D80E39F0879}"/>
              </a:ext>
            </a:extLst>
          </p:cNvPr>
          <p:cNvSpPr txBox="1"/>
          <p:nvPr/>
        </p:nvSpPr>
        <p:spPr>
          <a:xfrm>
            <a:off x="985836" y="1405066"/>
            <a:ext cx="4482397" cy="7476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spc="-12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Celebrate!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067A5A-593F-B706-C5CF-AADB790B4118}"/>
              </a:ext>
            </a:extLst>
          </p:cNvPr>
          <p:cNvSpPr txBox="1"/>
          <p:nvPr/>
        </p:nvSpPr>
        <p:spPr>
          <a:xfrm>
            <a:off x="7024426" y="902962"/>
            <a:ext cx="10223988" cy="7476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ctr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Azalea Elementary maintained our </a:t>
            </a:r>
          </a:p>
          <a:p>
            <a:pPr marL="285750" indent="-285750" algn="ctr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2024-2025</a:t>
            </a:r>
          </a:p>
          <a:p>
            <a:pPr marL="285750" indent="-285750" algn="ctr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letter grade of an</a:t>
            </a:r>
          </a:p>
          <a:p>
            <a:pPr marL="285750" indent="-285750" algn="ctr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8000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</a:t>
            </a:r>
          </a:p>
          <a:p>
            <a:pPr marL="285750" indent="-285750" algn="ctr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Way to Go Azalea!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885825"/>
            <a:ext cx="16802100" cy="1609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endParaRPr lang="en-US" sz="2000"/>
          </a:p>
          <a:p>
            <a:pPr>
              <a:lnSpc>
                <a:spcPts val="9931"/>
              </a:lnSpc>
              <a:spcAft>
                <a:spcPts val="600"/>
              </a:spcAft>
            </a:pPr>
            <a:endParaRPr lang="en-US" sz="7093" b="1">
              <a:solidFill>
                <a:srgbClr val="8AB840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D96CAF48-76FD-73A5-085F-1A0FA7010B04}"/>
              </a:ext>
            </a:extLst>
          </p:cNvPr>
          <p:cNvSpPr/>
          <p:nvPr/>
        </p:nvSpPr>
        <p:spPr>
          <a:xfrm>
            <a:off x="17216203" y="151564"/>
            <a:ext cx="838200" cy="734261"/>
          </a:xfrm>
          <a:prstGeom prst="smileyFac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93D2CA-CA80-BD75-3C0F-4D50411A4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2C8AAEC-3978-2212-7B21-4BF02F422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815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9"/>
    </mc:Choice>
    <mc:Fallback>
      <p:transition spd="slow" advTm="15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87AB319-64C0-4E2D-B1CD-0A970301B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A0C77-4ECE-4BEE-B093-4D8E915D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6E3CF7-5AE0-FD73-ADA0-259A8AD1F3C1}"/>
              </a:ext>
            </a:extLst>
          </p:cNvPr>
          <p:cNvSpPr txBox="1"/>
          <p:nvPr/>
        </p:nvSpPr>
        <p:spPr>
          <a:xfrm>
            <a:off x="905256" y="1155700"/>
            <a:ext cx="6308352" cy="502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7600" spc="-12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Title I Programs Provide Supplemental Support</a:t>
            </a:r>
            <a:endParaRPr lang="en-US" sz="7600" spc="-12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86C31-848B-4D51-83B1-B9FD594E3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8804" y="0"/>
            <a:ext cx="10109196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66800" y="1019844"/>
            <a:ext cx="16802100" cy="1609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endParaRPr lang="en-US" sz="2000"/>
          </a:p>
          <a:p>
            <a:pPr>
              <a:lnSpc>
                <a:spcPts val="9931"/>
              </a:lnSpc>
              <a:spcAft>
                <a:spcPts val="600"/>
              </a:spcAft>
            </a:pPr>
            <a:endParaRPr lang="en-US" sz="7093" b="1">
              <a:solidFill>
                <a:srgbClr val="8AB840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B8074088-94FB-CC9D-CF87-B1C74CB2525C}"/>
              </a:ext>
            </a:extLst>
          </p:cNvPr>
          <p:cNvSpPr/>
          <p:nvPr/>
        </p:nvSpPr>
        <p:spPr>
          <a:xfrm>
            <a:off x="17004467" y="285583"/>
            <a:ext cx="838200" cy="734261"/>
          </a:xfrm>
          <a:prstGeom prst="smileyFac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EAFB4E1-F164-E240-6374-641FD00FF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054640"/>
              </p:ext>
            </p:extLst>
          </p:nvPr>
        </p:nvGraphicFramePr>
        <p:xfrm>
          <a:off x="9176725" y="495300"/>
          <a:ext cx="8178805" cy="9001396"/>
        </p:xfrm>
        <a:graphic>
          <a:graphicData uri="http://schemas.openxmlformats.org/drawingml/2006/table">
            <a:tbl>
              <a:tblPr firstRow="1" bandRow="1"/>
              <a:tblGrid>
                <a:gridCol w="4063716">
                  <a:extLst>
                    <a:ext uri="{9D8B030D-6E8A-4147-A177-3AD203B41FA5}">
                      <a16:colId xmlns:a16="http://schemas.microsoft.com/office/drawing/2014/main" val="47257176"/>
                    </a:ext>
                  </a:extLst>
                </a:gridCol>
                <a:gridCol w="4115089">
                  <a:extLst>
                    <a:ext uri="{9D8B030D-6E8A-4147-A177-3AD203B41FA5}">
                      <a16:colId xmlns:a16="http://schemas.microsoft.com/office/drawing/2014/main" val="601120961"/>
                    </a:ext>
                  </a:extLst>
                </a:gridCol>
              </a:tblGrid>
              <a:tr h="4842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Nirmala UI Semilight" panose="020B0402040204020203" pitchFamily="34" charset="0"/>
                          <a:ea typeface="Nirmala UI Semilight" panose="020B0402040204020203" pitchFamily="34" charset="0"/>
                          <a:cs typeface="Nirmala UI Semilight" panose="020B0402040204020203" pitchFamily="34" charset="0"/>
                        </a:rPr>
                        <a:t>Supplemental Resource </a:t>
                      </a:r>
                    </a:p>
                  </a:txBody>
                  <a:tcPr marL="89668" marR="89668" marT="44834" marB="44834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Nirmala UI Semilight" panose="020B0402040204020203" pitchFamily="34" charset="0"/>
                          <a:ea typeface="Nirmala UI Semilight" panose="020B0402040204020203" pitchFamily="34" charset="0"/>
                          <a:cs typeface="Nirmala UI Semilight" panose="020B0402040204020203" pitchFamily="34" charset="0"/>
                        </a:rPr>
                        <a:t>Positive Impact </a:t>
                      </a:r>
                    </a:p>
                  </a:txBody>
                  <a:tcPr marL="89668" marR="89668" marT="44834" marB="44834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007115"/>
                  </a:ext>
                </a:extLst>
              </a:tr>
              <a:tr h="15602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Nirmala UI Semilight" panose="020B0402040204020203" pitchFamily="34" charset="0"/>
                          <a:ea typeface="Nirmala UI Semilight" panose="020B0402040204020203" pitchFamily="34" charset="0"/>
                          <a:cs typeface="Nirmala UI Semilight" panose="020B0402040204020203" pitchFamily="34" charset="0"/>
                        </a:rPr>
                        <a:t>Additional supplemental personnel </a:t>
                      </a:r>
                      <a:endParaRPr lang="en-US" sz="2400" dirty="0">
                        <a:solidFill>
                          <a:srgbClr val="FF0000"/>
                        </a:solidFill>
                        <a:latin typeface="Nirmala UI Semilight" panose="020B0402040204020203" pitchFamily="34" charset="0"/>
                        <a:ea typeface="Nirmala UI Semilight" panose="020B0402040204020203" pitchFamily="34" charset="0"/>
                        <a:cs typeface="Nirmala UI Semilight" panose="020B0402040204020203" pitchFamily="34" charset="0"/>
                      </a:endParaRPr>
                    </a:p>
                  </a:txBody>
                  <a:tcPr marL="89668" marR="89668" marT="44834" marB="44834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Nirmala UI Semilight" panose="020B0402040204020203" pitchFamily="34" charset="0"/>
                          <a:ea typeface="Nirmala UI Semilight" panose="020B0402040204020203" pitchFamily="34" charset="0"/>
                          <a:cs typeface="Nirmala UI Semilight" panose="020B0402040204020203" pitchFamily="34" charset="0"/>
                        </a:rPr>
                        <a:t>We have an on-site full time MTSS coach.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Nirmala UI Semilight" panose="020B0402040204020203" pitchFamily="34" charset="0"/>
                          <a:ea typeface="Nirmala UI Semilight" panose="020B0402040204020203" pitchFamily="34" charset="0"/>
                          <a:cs typeface="Nirmala UI Semilight" panose="020B0402040204020203" pitchFamily="34" charset="0"/>
                        </a:rPr>
                        <a:t>Two Title I Hourly Teachers</a:t>
                      </a:r>
                    </a:p>
                  </a:txBody>
                  <a:tcPr marL="89668" marR="89668" marT="44834" marB="44834"/>
                </a:tc>
                <a:extLst>
                  <a:ext uri="{0D108BD9-81ED-4DB2-BD59-A6C34878D82A}">
                    <a16:rowId xmlns:a16="http://schemas.microsoft.com/office/drawing/2014/main" val="3276881736"/>
                  </a:ext>
                </a:extLst>
              </a:tr>
              <a:tr h="8428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Nirmala UI Semilight" panose="020B0402040204020203" pitchFamily="34" charset="0"/>
                          <a:ea typeface="Nirmala UI Semilight" panose="020B0402040204020203" pitchFamily="34" charset="0"/>
                          <a:cs typeface="Nirmala UI Semilight" panose="020B0402040204020203" pitchFamily="34" charset="0"/>
                        </a:rPr>
                        <a:t>Additional training opportunities for school staff</a:t>
                      </a:r>
                      <a:endParaRPr lang="en-US" sz="2400" dirty="0">
                        <a:solidFill>
                          <a:srgbClr val="FF0000"/>
                        </a:solidFill>
                        <a:latin typeface="Nirmala UI Semilight" panose="020B0402040204020203" pitchFamily="34" charset="0"/>
                        <a:ea typeface="Nirmala UI Semilight" panose="020B0402040204020203" pitchFamily="34" charset="0"/>
                        <a:cs typeface="Nirmala UI Semilight" panose="020B0402040204020203" pitchFamily="34" charset="0"/>
                      </a:endParaRPr>
                    </a:p>
                  </a:txBody>
                  <a:tcPr marL="89668" marR="89668" marT="44834" marB="44834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Equips teachers with new strategies in reading, math, differentiated instruction, and technology integration</a:t>
                      </a:r>
                    </a:p>
                    <a:p>
                      <a:endParaRPr lang="en-US" sz="2400" dirty="0"/>
                    </a:p>
                  </a:txBody>
                  <a:tcPr marL="89668" marR="89668" marT="44834" marB="44834"/>
                </a:tc>
                <a:extLst>
                  <a:ext uri="{0D108BD9-81ED-4DB2-BD59-A6C34878D82A}">
                    <a16:rowId xmlns:a16="http://schemas.microsoft.com/office/drawing/2014/main" val="3552202954"/>
                  </a:ext>
                </a:extLst>
              </a:tr>
              <a:tr h="1201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Nirmala UI Semilight" panose="020B0402040204020203" pitchFamily="34" charset="0"/>
                          <a:ea typeface="Nirmala UI Semilight" panose="020B0402040204020203" pitchFamily="34" charset="0"/>
                          <a:cs typeface="Nirmala UI Semilight" panose="020B0402040204020203" pitchFamily="34" charset="0"/>
                        </a:rPr>
                        <a:t>Extended Learning Opportunities (before and/or after school programs)</a:t>
                      </a:r>
                    </a:p>
                  </a:txBody>
                  <a:tcPr marL="89668" marR="89668" marT="44834" marB="4483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Provides students additional time to practice skills</a:t>
                      </a:r>
                    </a:p>
                  </a:txBody>
                  <a:tcPr marL="89668" marR="89668" marT="44834" marB="44834"/>
                </a:tc>
                <a:extLst>
                  <a:ext uri="{0D108BD9-81ED-4DB2-BD59-A6C34878D82A}">
                    <a16:rowId xmlns:a16="http://schemas.microsoft.com/office/drawing/2014/main" val="3879251429"/>
                  </a:ext>
                </a:extLst>
              </a:tr>
              <a:tr h="1201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Nirmala UI Semilight" panose="020B0402040204020203" pitchFamily="34" charset="0"/>
                          <a:ea typeface="Nirmala UI Semilight" panose="020B0402040204020203" pitchFamily="34" charset="0"/>
                          <a:cs typeface="Nirmala UI Semilight" panose="020B0402040204020203" pitchFamily="34" charset="0"/>
                        </a:rPr>
                        <a:t>Supplemental teaching materials, equipment, and technology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  <a:latin typeface="Nirmala UI Semilight" panose="020B0402040204020203" pitchFamily="34" charset="0"/>
                        <a:ea typeface="Nirmala UI Semilight" panose="020B0402040204020203" pitchFamily="34" charset="0"/>
                        <a:cs typeface="Nirmala UI Semilight" panose="020B0402040204020203" pitchFamily="34" charset="0"/>
                      </a:endParaRPr>
                    </a:p>
                  </a:txBody>
                  <a:tcPr marL="89668" marR="89668" marT="44834" marB="44834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Allows teachers to deliver lessons that are more engaging, interactive, and differentiated. This helps meet the varied learning needs of students.</a:t>
                      </a:r>
                    </a:p>
                    <a:p>
                      <a:endParaRPr lang="en-US" sz="2400" dirty="0"/>
                    </a:p>
                  </a:txBody>
                  <a:tcPr marL="89668" marR="89668" marT="44834" marB="44834"/>
                </a:tc>
                <a:extLst>
                  <a:ext uri="{0D108BD9-81ED-4DB2-BD59-A6C34878D82A}">
                    <a16:rowId xmlns:a16="http://schemas.microsoft.com/office/drawing/2014/main" val="7934184"/>
                  </a:ext>
                </a:extLst>
              </a:tr>
              <a:tr h="1201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Nirmala UI Semilight" panose="020B0402040204020203" pitchFamily="34" charset="0"/>
                          <a:ea typeface="Nirmala UI Semilight" panose="020B0402040204020203" pitchFamily="34" charset="0"/>
                          <a:cs typeface="Nirmala UI Semilight" panose="020B0402040204020203" pitchFamily="34" charset="0"/>
                        </a:rPr>
                        <a:t>Parent and Family Engagement Resources and Training Workshops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  <a:latin typeface="Nirmala UI Semilight" panose="020B0402040204020203" pitchFamily="34" charset="0"/>
                        <a:ea typeface="Nirmala UI Semilight" panose="020B0402040204020203" pitchFamily="34" charset="0"/>
                        <a:cs typeface="Nirmala UI Semilight" panose="020B0402040204020203" pitchFamily="34" charset="0"/>
                      </a:endParaRPr>
                    </a:p>
                  </a:txBody>
                  <a:tcPr marL="89668" marR="89668" marT="44834" marB="4483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Workshops and resources give families the tools to support learning at home</a:t>
                      </a:r>
                    </a:p>
                  </a:txBody>
                  <a:tcPr marL="89668" marR="89668" marT="44834" marB="44834"/>
                </a:tc>
                <a:extLst>
                  <a:ext uri="{0D108BD9-81ED-4DB2-BD59-A6C34878D82A}">
                    <a16:rowId xmlns:a16="http://schemas.microsoft.com/office/drawing/2014/main" val="2330363279"/>
                  </a:ext>
                </a:extLst>
              </a:tr>
            </a:tbl>
          </a:graphicData>
        </a:graphic>
      </p:graphicFrame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F9E8129-CCAB-E453-ABBE-45BEFB25D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969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0"/>
    </mc:Choice>
    <mc:Fallback>
      <p:transition spd="slow" advTm="1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>
            <a:spLocks noGrp="1"/>
          </p:cNvSpPr>
          <p:nvPr>
            <p:ph type="title"/>
          </p:nvPr>
        </p:nvSpPr>
        <p:spPr>
          <a:xfrm>
            <a:off x="1091293" y="923730"/>
            <a:ext cx="15059610" cy="171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Title I Schoolwide Planning and Input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43" name="Google Shape;243;p28"/>
          <p:cNvGrpSpPr/>
          <p:nvPr/>
        </p:nvGrpSpPr>
        <p:grpSpPr>
          <a:xfrm>
            <a:off x="11676600" y="3225099"/>
            <a:ext cx="6611400" cy="5224576"/>
            <a:chOff x="5632317" y="1189775"/>
            <a:chExt cx="3305700" cy="3483050"/>
          </a:xfrm>
        </p:grpSpPr>
        <p:sp>
          <p:nvSpPr>
            <p:cNvPr id="244" name="Google Shape;244;p28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>
                <a:buSzPts val="1100"/>
              </a:pPr>
              <a:r>
                <a:rPr lang="en" sz="4800">
                  <a:solidFill>
                    <a:prstClr val="white"/>
                  </a:solidFill>
                  <a:latin typeface="Raleway"/>
                  <a:ea typeface="Raleway"/>
                  <a:cs typeface="Raleway"/>
                  <a:sym typeface="Raleway"/>
                </a:rPr>
                <a:t>Last</a:t>
              </a:r>
              <a:endParaRPr sz="3600">
                <a:solidFill>
                  <a:prstClr val="white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5" name="Google Shape;245;p28"/>
            <p:cNvSpPr txBox="1"/>
            <p:nvPr/>
          </p:nvSpPr>
          <p:spPr>
            <a:xfrm>
              <a:off x="6167062" y="2000859"/>
              <a:ext cx="2236201" cy="2671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prstClr val="black"/>
                </a:buClr>
                <a:buSzPts val="1100"/>
              </a:pPr>
              <a:r>
                <a:rPr lang="en-US" sz="3600" dirty="0">
                  <a:solidFill>
                    <a:prstClr val="black">
                      <a:lumMod val="75000"/>
                    </a:prstClr>
                  </a:solidFill>
                  <a:latin typeface="Nirmala UI Semilight" panose="020B0402040204020203" pitchFamily="34" charset="0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All Title I schools must document that parents are involved in the schoolwide planning process.</a:t>
              </a:r>
            </a:p>
            <a:p>
              <a:pPr>
                <a:lnSpc>
                  <a:spcPct val="115000"/>
                </a:lnSpc>
                <a:buClr>
                  <a:prstClr val="black"/>
                </a:buClr>
                <a:buSzPts val="1100"/>
              </a:pPr>
              <a:endParaRPr sz="24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6" name="Google Shape;246;p28"/>
          <p:cNvGrpSpPr/>
          <p:nvPr/>
        </p:nvGrpSpPr>
        <p:grpSpPr>
          <a:xfrm>
            <a:off x="0" y="3238500"/>
            <a:ext cx="7093800" cy="5224254"/>
            <a:chOff x="0" y="1189989"/>
            <a:chExt cx="3546900" cy="3482836"/>
          </a:xfrm>
        </p:grpSpPr>
        <p:sp>
          <p:nvSpPr>
            <p:cNvPr id="247" name="Google Shape;247;p28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>
                <a:buSzPts val="1100"/>
              </a:pPr>
              <a:r>
                <a:rPr lang="en" sz="4800">
                  <a:solidFill>
                    <a:prstClr val="white"/>
                  </a:solidFill>
                  <a:latin typeface="Raleway"/>
                  <a:ea typeface="Raleway"/>
                  <a:cs typeface="Raleway"/>
                  <a:sym typeface="Raleway"/>
                </a:rPr>
                <a:t>First</a:t>
              </a:r>
              <a:endParaRPr sz="4800">
                <a:solidFill>
                  <a:prstClr val="whit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48" name="Google Shape;248;p28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endParaRPr lang="en-US" sz="32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9" name="Google Shape;249;p28"/>
          <p:cNvGrpSpPr/>
          <p:nvPr/>
        </p:nvGrpSpPr>
        <p:grpSpPr>
          <a:xfrm>
            <a:off x="5838300" y="3225099"/>
            <a:ext cx="6611400" cy="5322373"/>
            <a:chOff x="2662954" y="1180841"/>
            <a:chExt cx="3305700" cy="3548248"/>
          </a:xfrm>
        </p:grpSpPr>
        <p:sp>
          <p:nvSpPr>
            <p:cNvPr id="250" name="Google Shape;250;p28"/>
            <p:cNvSpPr/>
            <p:nvPr/>
          </p:nvSpPr>
          <p:spPr>
            <a:xfrm>
              <a:off x="2662954" y="1180841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>
                <a:buSzPts val="1100"/>
              </a:pPr>
              <a:r>
                <a:rPr lang="en" sz="4800" dirty="0">
                  <a:solidFill>
                    <a:prstClr val="white"/>
                  </a:solidFill>
                  <a:latin typeface="Raleway"/>
                  <a:ea typeface="Raleway"/>
                  <a:cs typeface="Raleway"/>
                  <a:sym typeface="Raleway"/>
                </a:rPr>
                <a:t>Second</a:t>
              </a:r>
              <a:endParaRPr sz="3600" dirty="0">
                <a:solidFill>
                  <a:prstClr val="white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1" name="Google Shape;251;p28"/>
            <p:cNvSpPr txBox="1"/>
            <p:nvPr/>
          </p:nvSpPr>
          <p:spPr>
            <a:xfrm>
              <a:off x="3366425" y="2000859"/>
              <a:ext cx="2325773" cy="2728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prstClr val="black"/>
                </a:buClr>
                <a:buSzPts val="1100"/>
              </a:pPr>
              <a:r>
                <a:rPr lang="en-US" sz="3600" dirty="0">
                  <a:solidFill>
                    <a:prstClr val="black">
                      <a:lumMod val="75000"/>
                    </a:prstClr>
                  </a:solidFill>
                  <a:latin typeface="Nirmala UI Semilight" panose="020B0402040204020203" pitchFamily="34" charset="0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Please attend online or in-person meetings/trainings and complete surveys to provide input on Title I funding.</a:t>
              </a:r>
            </a:p>
            <a:p>
              <a:pPr>
                <a:lnSpc>
                  <a:spcPct val="115000"/>
                </a:lnSpc>
                <a:buClr>
                  <a:prstClr val="black"/>
                </a:buClr>
                <a:buSzPts val="1100"/>
              </a:pPr>
              <a:endParaRPr sz="24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226A15A-AB8B-461E-B4CC-2F680DF8B07A}"/>
              </a:ext>
            </a:extLst>
          </p:cNvPr>
          <p:cNvSpPr/>
          <p:nvPr/>
        </p:nvSpPr>
        <p:spPr>
          <a:xfrm>
            <a:off x="381000" y="4492760"/>
            <a:ext cx="39957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>
                    <a:lumMod val="75000"/>
                  </a:prst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Seek Input from school, family, and community members determine how Title I funds are used based on a needs assessment. 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52848199-698A-DABF-ACDD-4AB2811C8B1A}"/>
              </a:ext>
            </a:extLst>
          </p:cNvPr>
          <p:cNvSpPr/>
          <p:nvPr/>
        </p:nvSpPr>
        <p:spPr>
          <a:xfrm>
            <a:off x="16440538" y="391887"/>
            <a:ext cx="1194320" cy="106369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680E7-BEA2-9D24-4711-E434A0F85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707" y="8844676"/>
            <a:ext cx="18318707" cy="143934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C2F4C63-9A8E-A97A-3424-561D36BBF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p:transition advTm="1414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6584-6FC8-4CFE-ABC7-CA3DA9441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689" y="107176"/>
            <a:ext cx="11539910" cy="1714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Title I Schoolwide Budget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85E29F-2C64-49C1-AD16-7CD5491C723C}"/>
              </a:ext>
            </a:extLst>
          </p:cNvPr>
          <p:cNvSpPr/>
          <p:nvPr/>
        </p:nvSpPr>
        <p:spPr>
          <a:xfrm>
            <a:off x="2258294" y="2628900"/>
            <a:ext cx="13335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Azalea Elementary is provided approximately $60,000 to pay for supplemental resources and programs for increased student achievement.</a:t>
            </a:r>
          </a:p>
          <a:p>
            <a:endParaRPr lang="en-US" sz="4400" dirty="0"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r>
              <a:rPr lang="en-US" sz="440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Azalea Elementary currently uses that funding to purchase supplies, and provide hourly teachers, and a MTSS Coach.</a:t>
            </a:r>
          </a:p>
          <a:p>
            <a:endParaRPr lang="en-US" sz="3200" dirty="0">
              <a:solidFill>
                <a:srgbClr val="FF0000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pic>
        <p:nvPicPr>
          <p:cNvPr id="5" name="Graphic 4" descr="Money">
            <a:extLst>
              <a:ext uri="{FF2B5EF4-FFF2-40B4-BE49-F238E27FC236}">
                <a16:creationId xmlns:a16="http://schemas.microsoft.com/office/drawing/2014/main" id="{DBABE446-B20A-4145-8889-C6BD3CC0E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1766" y="230960"/>
            <a:ext cx="1233056" cy="1244312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AC6DEB86-A807-A2A9-E635-3F4A912DE015}"/>
              </a:ext>
            </a:extLst>
          </p:cNvPr>
          <p:cNvSpPr/>
          <p:nvPr/>
        </p:nvSpPr>
        <p:spPr>
          <a:xfrm>
            <a:off x="16440538" y="391887"/>
            <a:ext cx="1194320" cy="106369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B6F69-FAAA-C3E4-EEB9-52D8A6916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811727"/>
            <a:ext cx="18288000" cy="1475273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AD95C16-5CDF-9EEF-8B0A-BBA2C0434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8202871"/>
      </p:ext>
    </p:extLst>
  </p:cSld>
  <p:clrMapOvr>
    <a:masterClrMapping/>
  </p:clrMapOvr>
  <p:transition advTm="1257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EDC6A04-F048-4DD3-A967-1B488BB5BB74}"/>
              </a:ext>
            </a:extLst>
          </p:cNvPr>
          <p:cNvGraphicFramePr/>
          <p:nvPr/>
        </p:nvGraphicFramePr>
        <p:xfrm>
          <a:off x="8863584" y="1449875"/>
          <a:ext cx="7924800" cy="8108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3692DB-C52F-4B0E-AC8B-F71726B5B957}"/>
              </a:ext>
            </a:extLst>
          </p:cNvPr>
          <p:cNvSpPr/>
          <p:nvPr/>
        </p:nvSpPr>
        <p:spPr>
          <a:xfrm>
            <a:off x="914400" y="2864317"/>
            <a:ext cx="7568183" cy="3916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Allocation -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$5,200</a:t>
            </a:r>
          </a:p>
          <a:p>
            <a:pPr>
              <a:spcBef>
                <a:spcPts val="578"/>
              </a:spcBef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Classroom Instructional Materials $2,500.00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578"/>
              </a:spcBef>
            </a:pPr>
            <a:r>
              <a:rPr lang="en-US" sz="3600" dirty="0">
                <a:solidFill>
                  <a:srgbClr val="ED7D3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Purchases for</a:t>
            </a:r>
          </a:p>
          <a:p>
            <a:pPr>
              <a:spcBef>
                <a:spcPts val="578"/>
              </a:spcBef>
            </a:pPr>
            <a:r>
              <a:rPr lang="en-US" sz="3600" dirty="0">
                <a:solidFill>
                  <a:srgbClr val="ED7D3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Parent Workshops - $2,200.00</a:t>
            </a:r>
            <a:endParaRPr lang="en-US" sz="3600" dirty="0">
              <a:solidFill>
                <a:srgbClr val="27CED7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578"/>
              </a:spcBef>
            </a:pPr>
            <a:r>
              <a:rPr lang="en-US" sz="36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Central Printing  $500</a:t>
            </a:r>
            <a:endParaRPr lang="en-US" sz="3600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1DCEF-D392-4A2F-ABFE-955D4C38D101}"/>
              </a:ext>
            </a:extLst>
          </p:cNvPr>
          <p:cNvSpPr txBox="1"/>
          <p:nvPr/>
        </p:nvSpPr>
        <p:spPr>
          <a:xfrm>
            <a:off x="3657600" y="534830"/>
            <a:ext cx="10822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w Cen MT" panose="020B0602020104020603"/>
              </a:rPr>
              <a:t>Azalea Elementary’s Title I Parent &amp; Family Engagement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  <a:latin typeface="Tw Cen MT" panose="020B0602020104020603"/>
              </a:rPr>
              <a:t> 2025-2026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  <a:latin typeface="Tw Cen MT" panose="020B0602020104020603"/>
              </a:rPr>
              <a:t> Budget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5278E5CE-B401-E8A5-1C32-4B3391D0BD26}"/>
              </a:ext>
            </a:extLst>
          </p:cNvPr>
          <p:cNvSpPr/>
          <p:nvPr/>
        </p:nvSpPr>
        <p:spPr>
          <a:xfrm>
            <a:off x="16440538" y="391887"/>
            <a:ext cx="1194320" cy="106369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A416B6-5709-4779-6CBA-32B6FDBA6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1714500"/>
            <a:ext cx="10591800" cy="7122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BEFB1-1793-3D5B-1734-15073BC25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6514" y="8837125"/>
            <a:ext cx="18344514" cy="1451555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9F11129-50C2-9BB3-54AB-AC00A85F1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0072113"/>
      </p:ext>
    </p:extLst>
  </p:cSld>
  <p:clrMapOvr>
    <a:masterClrMapping/>
  </p:clrMapOvr>
  <p:transition advTm="92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4E0E64820428458E3D50DA0A810CBA" ma:contentTypeVersion="19" ma:contentTypeDescription="Create a new document." ma:contentTypeScope="" ma:versionID="2e8cf842e6e96d6001b61580a7dabe0b">
  <xsd:schema xmlns:xsd="http://www.w3.org/2001/XMLSchema" xmlns:xs="http://www.w3.org/2001/XMLSchema" xmlns:p="http://schemas.microsoft.com/office/2006/metadata/properties" xmlns:ns1="http://schemas.microsoft.com/sharepoint/v3" xmlns:ns2="9ce033c1-be40-4ac8-b9e7-718ee86eaf91" xmlns:ns3="edb9677d-ead6-49e7-a9a2-2aa9d03037cd" targetNamespace="http://schemas.microsoft.com/office/2006/metadata/properties" ma:root="true" ma:fieldsID="aea47c51ebb92777a494895d5bc2cc6f" ns1:_="" ns2:_="" ns3:_="">
    <xsd:import namespace="http://schemas.microsoft.com/sharepoint/v3"/>
    <xsd:import namespace="9ce033c1-be40-4ac8-b9e7-718ee86eaf91"/>
    <xsd:import namespace="edb9677d-ead6-49e7-a9a2-2aa9d03037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033c1-be40-4ac8-b9e7-718ee86eaf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d973a80-ac39-4648-84dd-a338749229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677d-ead6-49e7-a9a2-2aa9d03037c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357585c-cb30-4d05-8e28-9b1e38f51bfe}" ma:internalName="TaxCatchAll" ma:showField="CatchAllData" ma:web="edb9677d-ead6-49e7-a9a2-2aa9d03037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e033c1-be40-4ac8-b9e7-718ee86eaf91">
      <Terms xmlns="http://schemas.microsoft.com/office/infopath/2007/PartnerControls"/>
    </lcf76f155ced4ddcb4097134ff3c332f>
    <_ip_UnifiedCompliancePolicyUIAction xmlns="http://schemas.microsoft.com/sharepoint/v3" xsi:nil="true"/>
    <TaxCatchAll xmlns="edb9677d-ead6-49e7-a9a2-2aa9d03037cd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398248B-1E53-43DD-814F-ACC3EDFF09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13EBB9-913F-42E0-82F9-0C29A9BA8B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ce033c1-be40-4ac8-b9e7-718ee86eaf91"/>
    <ds:schemaRef ds:uri="edb9677d-ead6-49e7-a9a2-2aa9d03037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91D533-F353-4F0C-B924-EFBA1C26FA8C}">
  <ds:schemaRefs>
    <ds:schemaRef ds:uri="http://www.w3.org/XML/1998/namespace"/>
    <ds:schemaRef ds:uri="edb9677d-ead6-49e7-a9a2-2aa9d03037cd"/>
    <ds:schemaRef ds:uri="http://purl.org/dc/elements/1.1/"/>
    <ds:schemaRef ds:uri="http://purl.org/dc/terms/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ce033c1-be40-4ac8-b9e7-718ee86eaf9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4914</TotalTime>
  <Words>1662</Words>
  <Application>Microsoft Office PowerPoint</Application>
  <PresentationFormat>Custom</PresentationFormat>
  <Paragraphs>186</Paragraphs>
  <Slides>20</Slides>
  <Notes>20</Notes>
  <HiddenSlides>0</HiddenSlides>
  <MMClips>20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Open Sans Condensed</vt:lpstr>
      <vt:lpstr>Lucida Sans Unicode</vt:lpstr>
      <vt:lpstr>Calibri</vt:lpstr>
      <vt:lpstr>Oswald</vt:lpstr>
      <vt:lpstr>Wingdings 3</vt:lpstr>
      <vt:lpstr>Calibri Light</vt:lpstr>
      <vt:lpstr>Lato</vt:lpstr>
      <vt:lpstr>Tw Cen MT Condensed</vt:lpstr>
      <vt:lpstr>Aptos</vt:lpstr>
      <vt:lpstr>Raleway</vt:lpstr>
      <vt:lpstr>Times New Roman</vt:lpstr>
      <vt:lpstr>Arial</vt:lpstr>
      <vt:lpstr>Nirmala UI Semilight</vt:lpstr>
      <vt:lpstr>Prompt Bold</vt:lpstr>
      <vt:lpstr>Tw Cen MT</vt:lpstr>
      <vt:lpstr>Integral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I Schoolwide Planning and Input</vt:lpstr>
      <vt:lpstr>Title I Schoolwide Budget</vt:lpstr>
      <vt:lpstr>PowerPoint Presentation</vt:lpstr>
      <vt:lpstr>Parent’s Right to Know</vt:lpstr>
      <vt:lpstr>Working Together for Student Success</vt:lpstr>
      <vt:lpstr>Parent-School-Student Compact</vt:lpstr>
      <vt:lpstr>Sample School Compact</vt:lpstr>
      <vt:lpstr>Parent and Family Engagement Plan (PFEP)</vt:lpstr>
      <vt:lpstr>Opportunity for Two Way Communication </vt:lpstr>
      <vt:lpstr>PowerPoint Presentation</vt:lpstr>
      <vt:lpstr>PowerPoint Presentation</vt:lpstr>
      <vt:lpstr>Parent Advisory Council (PAC)</vt:lpstr>
      <vt:lpstr>Additional Resources</vt:lpstr>
      <vt:lpstr>Thank you for your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PowerPoint Template</dc:title>
  <dc:creator>Jourdan Elizabeth</dc:creator>
  <cp:lastModifiedBy>Kincaid Angela</cp:lastModifiedBy>
  <cp:revision>29</cp:revision>
  <dcterms:created xsi:type="dcterms:W3CDTF">2006-08-16T00:00:00Z</dcterms:created>
  <dcterms:modified xsi:type="dcterms:W3CDTF">2025-08-31T21:24:49Z</dcterms:modified>
  <dc:identifier>DAFHhpdnc_E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0x010100D44E0E64820428458E3D50DA0A810CBA</vt:lpwstr>
  </property>
</Properties>
</file>